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90" r:id="rId3"/>
    <p:sldId id="491" r:id="rId4"/>
    <p:sldId id="489" r:id="rId5"/>
    <p:sldId id="492" r:id="rId6"/>
    <p:sldId id="493" r:id="rId7"/>
    <p:sldId id="307" r:id="rId8"/>
    <p:sldId id="306" r:id="rId9"/>
    <p:sldId id="485" r:id="rId10"/>
    <p:sldId id="494" r:id="rId11"/>
    <p:sldId id="495" r:id="rId12"/>
    <p:sldId id="257" r:id="rId13"/>
    <p:sldId id="496" r:id="rId14"/>
    <p:sldId id="516" r:id="rId15"/>
    <p:sldId id="497" r:id="rId16"/>
    <p:sldId id="517" r:id="rId17"/>
    <p:sldId id="498" r:id="rId18"/>
    <p:sldId id="499" r:id="rId19"/>
    <p:sldId id="518" r:id="rId20"/>
    <p:sldId id="500" r:id="rId21"/>
    <p:sldId id="503" r:id="rId22"/>
    <p:sldId id="519" r:id="rId23"/>
    <p:sldId id="501" r:id="rId24"/>
    <p:sldId id="505" r:id="rId25"/>
    <p:sldId id="507" r:id="rId26"/>
    <p:sldId id="506" r:id="rId27"/>
    <p:sldId id="521" r:id="rId28"/>
    <p:sldId id="502" r:id="rId29"/>
    <p:sldId id="508" r:id="rId30"/>
    <p:sldId id="504" r:id="rId31"/>
    <p:sldId id="405" r:id="rId32"/>
    <p:sldId id="513" r:id="rId33"/>
    <p:sldId id="514" r:id="rId34"/>
    <p:sldId id="515" r:id="rId35"/>
    <p:sldId id="509" r:id="rId36"/>
    <p:sldId id="511" r:id="rId37"/>
    <p:sldId id="51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FBFCFE"/>
    <a:srgbClr val="981C80"/>
    <a:srgbClr val="FAE4F6"/>
    <a:srgbClr val="C28FD7"/>
    <a:srgbClr val="CACA56"/>
    <a:srgbClr val="B7697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17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DC4276C-FF35-4E5C-BF5F-D13D6DBFC6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15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677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8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21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11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25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1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73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1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1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E93C-3ECB-4DBD-8A72-EF1CF5C33E50}" type="datetimeFigureOut">
              <a:rPr lang="en-US" smtClean="0"/>
              <a:pPr/>
              <a:t>7/5/2023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84F33-70DD-4548-91CD-9DB62008A01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835B256-0404-4671-82EE-54031CCA5BC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0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95F64D-2A65-4293-BAB8-B849852C8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863" y="1399454"/>
            <a:ext cx="10887959" cy="2387600"/>
          </a:xfrm>
        </p:spPr>
        <p:txBody>
          <a:bodyPr>
            <a:normAutofit/>
          </a:bodyPr>
          <a:lstStyle/>
          <a:p>
            <a:pPr indent="180340" algn="ctr"/>
            <a:r>
              <a:rPr lang="ru-RU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ЗАТРУДНЕНИЯ И ОШИБКИ ПЕДАГОГОВ </a:t>
            </a:r>
            <a:br>
              <a:rPr lang="ru-RU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 ПРОФИЛАКТИКЕ </a:t>
            </a:r>
            <a:br>
              <a:rPr lang="ru-RU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ДЕСТРУКТИВНОГО ПОВЕДЕНИЯ ШКОЛЬНИКОВ</a:t>
            </a:r>
            <a:endParaRPr lang="ru-RU" sz="3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A77D047-A20C-4F0D-98BF-3BAA371B3B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1853" y="4963401"/>
            <a:ext cx="6858000" cy="1655762"/>
          </a:xfrm>
        </p:spPr>
        <p:txBody>
          <a:bodyPr>
            <a:normAutofit/>
          </a:bodyPr>
          <a:lstStyle/>
          <a:p>
            <a:pPr indent="450215" algn="r">
              <a:lnSpc>
                <a:spcPct val="110000"/>
              </a:lnSpc>
              <a:spcBef>
                <a:spcPts val="0"/>
              </a:spcBef>
            </a:pPr>
            <a:r>
              <a:rPr lang="ru-RU" sz="18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Светлана Витальевна Книжникова</a:t>
            </a:r>
            <a:endParaRPr lang="ru-RU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indent="450215" algn="r">
              <a:lnSpc>
                <a:spcPct val="110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Кандидат педагогических наук, доцент </a:t>
            </a:r>
            <a:endParaRPr lang="ru-RU" sz="18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ФГБОУ ВО «Кубанский государственный университет»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3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162499-E5E3-4A9C-8508-B6A73501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971" y="1273629"/>
            <a:ext cx="10515600" cy="48162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В анкету были включены открытые вопросы с просьбой обозначить, с какими именно трудностями при профилактике девиантного поведения школьников сталкивались респонденты. </a:t>
            </a:r>
          </a:p>
          <a:p>
            <a:pPr marL="0" indent="0" algn="just">
              <a:buNone/>
            </a:pPr>
            <a:endParaRPr lang="ru-RU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Кроме того, задавался открытый вопрос о неудачах (ошибках, негативных эффектах), которые приходилось респонденту наблюдать при проведении профилактических мероприятий.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476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0560E2-FE58-44EC-8D89-A7B0F0F2D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742" y="496223"/>
            <a:ext cx="10450287" cy="99327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Первичная обработка ответов показала, что все затруднения, перечисляемые педагогами, целесообразно разделить на «общие» и условно названные «специфические девиантопревентивные».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sz="2000" dirty="0"/>
          </a:p>
        </p:txBody>
      </p:sp>
      <p:grpSp>
        <p:nvGrpSpPr>
          <p:cNvPr id="7" name="Group 42">
            <a:extLst>
              <a:ext uri="{FF2B5EF4-FFF2-40B4-BE49-F238E27FC236}">
                <a16:creationId xmlns:a16="http://schemas.microsoft.com/office/drawing/2014/main" xmlns="" id="{9772C866-084C-41BF-8B38-34F3340CFA02}"/>
              </a:ext>
            </a:extLst>
          </p:cNvPr>
          <p:cNvGrpSpPr>
            <a:grpSpLocks noChangeAspect="1"/>
          </p:cNvGrpSpPr>
          <p:nvPr/>
        </p:nvGrpSpPr>
        <p:grpSpPr>
          <a:xfrm>
            <a:off x="3944514" y="1506087"/>
            <a:ext cx="4263315" cy="4227186"/>
            <a:chOff x="3982988" y="2535882"/>
            <a:chExt cx="2598738" cy="2833688"/>
          </a:xfrm>
        </p:grpSpPr>
        <p:sp>
          <p:nvSpPr>
            <p:cNvPr id="8" name="Freeform 92">
              <a:extLst>
                <a:ext uri="{FF2B5EF4-FFF2-40B4-BE49-F238E27FC236}">
                  <a16:creationId xmlns:a16="http://schemas.microsoft.com/office/drawing/2014/main" xmlns="" id="{DA888817-696C-4DB9-B336-FAAE171E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888" y="2708920"/>
              <a:ext cx="1493838" cy="2660650"/>
            </a:xfrm>
            <a:custGeom>
              <a:avLst/>
              <a:gdLst>
                <a:gd name="T0" fmla="*/ 191 w 731"/>
                <a:gd name="T1" fmla="*/ 0 h 1301"/>
                <a:gd name="T2" fmla="*/ 682 w 731"/>
                <a:gd name="T3" fmla="*/ 420 h 1301"/>
                <a:gd name="T4" fmla="*/ 645 w 731"/>
                <a:gd name="T5" fmla="*/ 890 h 1301"/>
                <a:gd name="T6" fmla="*/ 160 w 731"/>
                <a:gd name="T7" fmla="*/ 1223 h 1301"/>
                <a:gd name="T8" fmla="*/ 127 w 731"/>
                <a:gd name="T9" fmla="*/ 1301 h 1301"/>
                <a:gd name="T10" fmla="*/ 0 w 731"/>
                <a:gd name="T11" fmla="*/ 1043 h 1301"/>
                <a:gd name="T12" fmla="*/ 127 w 731"/>
                <a:gd name="T13" fmla="*/ 784 h 1301"/>
                <a:gd name="T14" fmla="*/ 158 w 731"/>
                <a:gd name="T15" fmla="*/ 858 h 1301"/>
                <a:gd name="T16" fmla="*/ 324 w 731"/>
                <a:gd name="T17" fmla="*/ 726 h 1301"/>
                <a:gd name="T18" fmla="*/ 339 w 731"/>
                <a:gd name="T19" fmla="*/ 530 h 1301"/>
                <a:gd name="T20" fmla="*/ 181 w 731"/>
                <a:gd name="T21" fmla="*/ 368 h 1301"/>
                <a:gd name="T22" fmla="*/ 276 w 731"/>
                <a:gd name="T23" fmla="*/ 174 h 1301"/>
                <a:gd name="T24" fmla="*/ 191 w 731"/>
                <a:gd name="T25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1" h="1301">
                  <a:moveTo>
                    <a:pt x="191" y="0"/>
                  </a:moveTo>
                  <a:cubicBezTo>
                    <a:pt x="416" y="35"/>
                    <a:pt x="609" y="194"/>
                    <a:pt x="682" y="420"/>
                  </a:cubicBezTo>
                  <a:cubicBezTo>
                    <a:pt x="731" y="570"/>
                    <a:pt x="722" y="738"/>
                    <a:pt x="645" y="890"/>
                  </a:cubicBezTo>
                  <a:cubicBezTo>
                    <a:pt x="549" y="1076"/>
                    <a:pt x="367" y="1201"/>
                    <a:pt x="160" y="1223"/>
                  </a:cubicBezTo>
                  <a:lnTo>
                    <a:pt x="127" y="1301"/>
                  </a:lnTo>
                  <a:lnTo>
                    <a:pt x="0" y="1043"/>
                  </a:lnTo>
                  <a:lnTo>
                    <a:pt x="127" y="784"/>
                  </a:lnTo>
                  <a:lnTo>
                    <a:pt x="158" y="858"/>
                  </a:lnTo>
                  <a:cubicBezTo>
                    <a:pt x="230" y="840"/>
                    <a:pt x="290" y="792"/>
                    <a:pt x="324" y="726"/>
                  </a:cubicBezTo>
                  <a:cubicBezTo>
                    <a:pt x="356" y="663"/>
                    <a:pt x="359" y="593"/>
                    <a:pt x="339" y="530"/>
                  </a:cubicBezTo>
                  <a:cubicBezTo>
                    <a:pt x="314" y="453"/>
                    <a:pt x="254" y="394"/>
                    <a:pt x="181" y="368"/>
                  </a:cubicBezTo>
                  <a:lnTo>
                    <a:pt x="276" y="174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3">
              <a:extLst>
                <a:ext uri="{FF2B5EF4-FFF2-40B4-BE49-F238E27FC236}">
                  <a16:creationId xmlns:a16="http://schemas.microsoft.com/office/drawing/2014/main" xmlns="" id="{88436082-FA00-4DEA-89F7-DCBB61297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988" y="2535882"/>
              <a:ext cx="1624013" cy="2681288"/>
            </a:xfrm>
            <a:custGeom>
              <a:avLst/>
              <a:gdLst>
                <a:gd name="T0" fmla="*/ 608 w 794"/>
                <a:gd name="T1" fmla="*/ 1311 h 1311"/>
                <a:gd name="T2" fmla="*/ 49 w 794"/>
                <a:gd name="T3" fmla="*/ 884 h 1311"/>
                <a:gd name="T4" fmla="*/ 87 w 794"/>
                <a:gd name="T5" fmla="*/ 414 h 1311"/>
                <a:gd name="T6" fmla="*/ 634 w 794"/>
                <a:gd name="T7" fmla="*/ 78 h 1311"/>
                <a:gd name="T8" fmla="*/ 667 w 794"/>
                <a:gd name="T9" fmla="*/ 0 h 1311"/>
                <a:gd name="T10" fmla="*/ 794 w 794"/>
                <a:gd name="T11" fmla="*/ 259 h 1311"/>
                <a:gd name="T12" fmla="*/ 667 w 794"/>
                <a:gd name="T13" fmla="*/ 517 h 1311"/>
                <a:gd name="T14" fmla="*/ 634 w 794"/>
                <a:gd name="T15" fmla="*/ 439 h 1311"/>
                <a:gd name="T16" fmla="*/ 408 w 794"/>
                <a:gd name="T17" fmla="*/ 578 h 1311"/>
                <a:gd name="T18" fmla="*/ 392 w 794"/>
                <a:gd name="T19" fmla="*/ 774 h 1311"/>
                <a:gd name="T20" fmla="*/ 606 w 794"/>
                <a:gd name="T21" fmla="*/ 948 h 1311"/>
                <a:gd name="T22" fmla="*/ 518 w 794"/>
                <a:gd name="T23" fmla="*/ 1128 h 1311"/>
                <a:gd name="T24" fmla="*/ 608 w 794"/>
                <a:gd name="T25" fmla="*/ 1311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1311">
                  <a:moveTo>
                    <a:pt x="608" y="1311"/>
                  </a:moveTo>
                  <a:cubicBezTo>
                    <a:pt x="357" y="1299"/>
                    <a:pt x="130" y="1134"/>
                    <a:pt x="49" y="884"/>
                  </a:cubicBezTo>
                  <a:cubicBezTo>
                    <a:pt x="0" y="734"/>
                    <a:pt x="9" y="566"/>
                    <a:pt x="87" y="414"/>
                  </a:cubicBezTo>
                  <a:cubicBezTo>
                    <a:pt x="192" y="208"/>
                    <a:pt x="403" y="78"/>
                    <a:pt x="634" y="78"/>
                  </a:cubicBezTo>
                  <a:lnTo>
                    <a:pt x="667" y="0"/>
                  </a:lnTo>
                  <a:lnTo>
                    <a:pt x="794" y="259"/>
                  </a:lnTo>
                  <a:lnTo>
                    <a:pt x="667" y="517"/>
                  </a:lnTo>
                  <a:lnTo>
                    <a:pt x="634" y="439"/>
                  </a:lnTo>
                  <a:cubicBezTo>
                    <a:pt x="539" y="439"/>
                    <a:pt x="451" y="493"/>
                    <a:pt x="408" y="578"/>
                  </a:cubicBezTo>
                  <a:cubicBezTo>
                    <a:pt x="376" y="641"/>
                    <a:pt x="372" y="711"/>
                    <a:pt x="392" y="774"/>
                  </a:cubicBezTo>
                  <a:cubicBezTo>
                    <a:pt x="424" y="872"/>
                    <a:pt x="510" y="937"/>
                    <a:pt x="606" y="948"/>
                  </a:cubicBezTo>
                  <a:lnTo>
                    <a:pt x="518" y="1128"/>
                  </a:lnTo>
                  <a:lnTo>
                    <a:pt x="608" y="13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" name="Объект 2">
            <a:extLst>
              <a:ext uri="{FF2B5EF4-FFF2-40B4-BE49-F238E27FC236}">
                <a16:creationId xmlns:a16="http://schemas.microsoft.com/office/drawing/2014/main" xmlns="" id="{3016F48D-42BB-41FD-805C-3CD4214B54EA}"/>
              </a:ext>
            </a:extLst>
          </p:cNvPr>
          <p:cNvSpPr txBox="1">
            <a:spLocks/>
          </p:cNvSpPr>
          <p:nvPr/>
        </p:nvSpPr>
        <p:spPr>
          <a:xfrm>
            <a:off x="8186057" y="2624790"/>
            <a:ext cx="3340948" cy="18678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 </a:t>
            </a:r>
            <a:r>
              <a:rPr lang="ru-RU" sz="18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общим </a:t>
            </a:r>
            <a:r>
              <a:rPr lang="ru-RU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были отнесены те, которые связаны с типичными сложностями, возникающими в любом направлении педагогической деятельности.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sz="2000" dirty="0"/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501FBDE4-519F-492E-9C84-1585BD1FB360}"/>
              </a:ext>
            </a:extLst>
          </p:cNvPr>
          <p:cNvSpPr txBox="1">
            <a:spLocks/>
          </p:cNvSpPr>
          <p:nvPr/>
        </p:nvSpPr>
        <p:spPr>
          <a:xfrm>
            <a:off x="500742" y="2623457"/>
            <a:ext cx="3145972" cy="3738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 «</a:t>
            </a:r>
            <a:r>
              <a:rPr lang="ru-RU" sz="18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специфическим девиантопревентивным» </a:t>
            </a:r>
            <a:r>
              <a:rPr lang="ru-RU" sz="18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были отнесены те, которые непосредственно связаны с профилактической деятельностью в школе.</a:t>
            </a:r>
            <a:endParaRPr lang="ru-RU" sz="1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ru-RU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FAEF336-8B9B-4AB7-BD26-70CC8940E746}"/>
              </a:ext>
            </a:extLst>
          </p:cNvPr>
          <p:cNvSpPr txBox="1"/>
          <p:nvPr/>
        </p:nvSpPr>
        <p:spPr>
          <a:xfrm>
            <a:off x="979715" y="5706325"/>
            <a:ext cx="104502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</a:t>
            </a:r>
            <a:r>
              <a:rPr lang="ru-RU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пецифические затруднения тесно связаны с общими, но имеют конкретизацию при непосредственной профилактике девиантного поведения школьников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601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10F81A-2423-4550-9C36-77AE29BF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83" y="174267"/>
            <a:ext cx="11140274" cy="832656"/>
          </a:xfrm>
        </p:spPr>
        <p:txBody>
          <a:bodyPr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540385" algn="l"/>
              </a:tabLst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Специфические затруднения также целесообразно разделить на категории, соотносящиеся с основными сферами их возникновения. Таким образом, можно выделить затруднения:</a:t>
            </a:r>
          </a:p>
        </p:txBody>
      </p:sp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1443BB2D-EC3E-4DC7-A2A7-37B2660DB525}"/>
              </a:ext>
            </a:extLst>
          </p:cNvPr>
          <p:cNvGrpSpPr>
            <a:grpSpLocks/>
          </p:cNvGrpSpPr>
          <p:nvPr/>
        </p:nvGrpSpPr>
        <p:grpSpPr bwMode="auto">
          <a:xfrm>
            <a:off x="1235424" y="4284522"/>
            <a:ext cx="10839694" cy="531813"/>
            <a:chOff x="1440" y="1455"/>
            <a:chExt cx="3119" cy="335"/>
          </a:xfrm>
        </p:grpSpPr>
        <p:sp>
          <p:nvSpPr>
            <p:cNvPr id="5" name="Line 3">
              <a:extLst>
                <a:ext uri="{FF2B5EF4-FFF2-40B4-BE49-F238E27FC236}">
                  <a16:creationId xmlns:a16="http://schemas.microsoft.com/office/drawing/2014/main" xmlns="" id="{B7AF1E91-E69D-4248-A103-3BEFE202D6AF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Text Box 5">
              <a:extLst>
                <a:ext uri="{FF2B5EF4-FFF2-40B4-BE49-F238E27FC236}">
                  <a16:creationId xmlns:a16="http://schemas.microsoft.com/office/drawing/2014/main" xmlns="" id="{F7C9D3A9-CFBB-4AC8-A262-90D834DCBD25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556" y="1455"/>
              <a:ext cx="300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lvl="0" indent="0" algn="just">
                <a:lnSpc>
                  <a:spcPct val="150000"/>
                </a:lnSpc>
                <a:buNone/>
                <a:tabLst>
                  <a:tab pos="540385" algn="l"/>
                </a:tabLst>
              </a:pPr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связанные с использованием  научно-теоретических данных   о девиантном поведении;</a:t>
              </a: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xmlns="" id="{56630598-ABCD-4D11-BB5B-751250683539}"/>
              </a:ext>
            </a:extLst>
          </p:cNvPr>
          <p:cNvGrpSpPr>
            <a:grpSpLocks/>
          </p:cNvGrpSpPr>
          <p:nvPr/>
        </p:nvGrpSpPr>
        <p:grpSpPr bwMode="auto">
          <a:xfrm>
            <a:off x="624937" y="1011478"/>
            <a:ext cx="11120020" cy="901399"/>
            <a:chOff x="1301" y="2015"/>
            <a:chExt cx="3163" cy="365"/>
          </a:xfrm>
        </p:grpSpPr>
        <p:sp>
          <p:nvSpPr>
            <p:cNvPr id="10" name="Line 8">
              <a:extLst>
                <a:ext uri="{FF2B5EF4-FFF2-40B4-BE49-F238E27FC236}">
                  <a16:creationId xmlns:a16="http://schemas.microsoft.com/office/drawing/2014/main" xmlns="" id="{9C15C513-87C0-454D-B7D7-24B51D665AE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xmlns="" id="{FB3F5B80-1027-40DE-9E53-D9003335E67C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1616996">
              <a:off x="1301" y="2015"/>
              <a:ext cx="162" cy="259"/>
            </a:xfrm>
            <a:prstGeom prst="rect">
              <a:avLst/>
            </a:prstGeom>
            <a:solidFill>
              <a:srgbClr val="92D05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>
              <a:extLst>
                <a:ext uri="{FF2B5EF4-FFF2-40B4-BE49-F238E27FC236}">
                  <a16:creationId xmlns:a16="http://schemas.microsoft.com/office/drawing/2014/main" xmlns="" id="{7C7D756D-8343-4381-85D1-76D1527040CB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46" y="2072"/>
              <a:ext cx="2634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 algn="just">
                <a:lnSpc>
                  <a:spcPct val="150000"/>
                </a:lnSpc>
                <a:tabLst>
                  <a:tab pos="540385" algn="l"/>
                </a:tabLst>
              </a:pPr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связанные с влиянием современной  социокультурной среды на школьников;</a:t>
              </a: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xmlns="" id="{E49E66C3-464F-4489-BAD2-457972E6EC4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336" y="2044"/>
              <a:ext cx="212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>
            <a:extLst>
              <a:ext uri="{FF2B5EF4-FFF2-40B4-BE49-F238E27FC236}">
                <a16:creationId xmlns:a16="http://schemas.microsoft.com/office/drawing/2014/main" xmlns="" id="{C4FF7D16-A623-4F36-99EF-8336B87E319B}"/>
              </a:ext>
            </a:extLst>
          </p:cNvPr>
          <p:cNvGrpSpPr>
            <a:grpSpLocks/>
          </p:cNvGrpSpPr>
          <p:nvPr/>
        </p:nvGrpSpPr>
        <p:grpSpPr bwMode="auto">
          <a:xfrm>
            <a:off x="959131" y="2277855"/>
            <a:ext cx="10785826" cy="468313"/>
            <a:chOff x="1440" y="2695"/>
            <a:chExt cx="3024" cy="295"/>
          </a:xfrm>
        </p:grpSpPr>
        <p:sp>
          <p:nvSpPr>
            <p:cNvPr id="15" name="Line 13">
              <a:extLst>
                <a:ext uri="{FF2B5EF4-FFF2-40B4-BE49-F238E27FC236}">
                  <a16:creationId xmlns:a16="http://schemas.microsoft.com/office/drawing/2014/main" xmlns="" id="{B1D77C63-547D-4E8C-BA79-7D8112B242BD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xmlns="" id="{CC4B0A71-69C4-4176-BDF5-0CA2B217274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54" y="2695"/>
              <a:ext cx="281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lvl="0" indent="0" algn="just">
                <a:lnSpc>
                  <a:spcPct val="150000"/>
                </a:lnSpc>
                <a:buNone/>
                <a:tabLst>
                  <a:tab pos="540385" algn="l"/>
                </a:tabLst>
              </a:pPr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связанные с особенностями современных семей и </a:t>
              </a:r>
              <a:r>
                <a:rPr lang="ru-RU" b="1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родительско</a:t>
              </a:r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-детских отношений;</a:t>
              </a:r>
            </a:p>
          </p:txBody>
        </p:sp>
      </p:grpSp>
      <p:grpSp>
        <p:nvGrpSpPr>
          <p:cNvPr id="19" name="Group 17">
            <a:extLst>
              <a:ext uri="{FF2B5EF4-FFF2-40B4-BE49-F238E27FC236}">
                <a16:creationId xmlns:a16="http://schemas.microsoft.com/office/drawing/2014/main" xmlns="" id="{CA26FE4E-8414-4441-96D5-333F7EE5B57B}"/>
              </a:ext>
            </a:extLst>
          </p:cNvPr>
          <p:cNvGrpSpPr>
            <a:grpSpLocks/>
          </p:cNvGrpSpPr>
          <p:nvPr/>
        </p:nvGrpSpPr>
        <p:grpSpPr bwMode="auto">
          <a:xfrm>
            <a:off x="959135" y="3068497"/>
            <a:ext cx="10785826" cy="909638"/>
            <a:chOff x="1441" y="3007"/>
            <a:chExt cx="3023" cy="573"/>
          </a:xfrm>
        </p:grpSpPr>
        <p:sp>
          <p:nvSpPr>
            <p:cNvPr id="20" name="Line 18">
              <a:extLst>
                <a:ext uri="{FF2B5EF4-FFF2-40B4-BE49-F238E27FC236}">
                  <a16:creationId xmlns:a16="http://schemas.microsoft.com/office/drawing/2014/main" xmlns="" id="{AAAA08F5-CF0B-46E5-A626-ECAB42A25B67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>
              <a:extLst>
                <a:ext uri="{FF2B5EF4-FFF2-40B4-BE49-F238E27FC236}">
                  <a16:creationId xmlns:a16="http://schemas.microsoft.com/office/drawing/2014/main" xmlns="" id="{EFE6BD2E-1843-43FA-A794-1E0E90B3C670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688" y="3007"/>
              <a:ext cx="2743" cy="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lvl="0" indent="0" algn="just">
                <a:lnSpc>
                  <a:spcPct val="150000"/>
                </a:lnSpc>
                <a:buNone/>
                <a:tabLst>
                  <a:tab pos="540385" algn="l"/>
                </a:tabLst>
              </a:pPr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связанные с особенностями взаимодействия между образовательными организациями и родителями;</a:t>
              </a:r>
            </a:p>
          </p:txBody>
        </p:sp>
      </p:grpSp>
      <p:grpSp>
        <p:nvGrpSpPr>
          <p:cNvPr id="24" name="Group 22">
            <a:extLst>
              <a:ext uri="{FF2B5EF4-FFF2-40B4-BE49-F238E27FC236}">
                <a16:creationId xmlns:a16="http://schemas.microsoft.com/office/drawing/2014/main" xmlns="" id="{A4112437-61C8-43A2-930E-AA6052356ED5}"/>
              </a:ext>
            </a:extLst>
          </p:cNvPr>
          <p:cNvGrpSpPr>
            <a:grpSpLocks/>
          </p:cNvGrpSpPr>
          <p:nvPr/>
        </p:nvGrpSpPr>
        <p:grpSpPr bwMode="auto">
          <a:xfrm>
            <a:off x="1235426" y="5187807"/>
            <a:ext cx="10891823" cy="488950"/>
            <a:chOff x="1440" y="3272"/>
            <a:chExt cx="3134" cy="308"/>
          </a:xfrm>
        </p:grpSpPr>
        <p:sp>
          <p:nvSpPr>
            <p:cNvPr id="25" name="Line 23">
              <a:extLst>
                <a:ext uri="{FF2B5EF4-FFF2-40B4-BE49-F238E27FC236}">
                  <a16:creationId xmlns:a16="http://schemas.microsoft.com/office/drawing/2014/main" xmlns="" id="{F221283F-98DA-4677-AE7D-6FA30EC57BF0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25">
              <a:extLst>
                <a:ext uri="{FF2B5EF4-FFF2-40B4-BE49-F238E27FC236}">
                  <a16:creationId xmlns:a16="http://schemas.microsoft.com/office/drawing/2014/main" xmlns="" id="{9A896064-FB4F-4481-A9CF-C07D227945B1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541" y="3272"/>
              <a:ext cx="30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lvl="0" indent="0" algn="just">
                <a:lnSpc>
                  <a:spcPct val="150000"/>
                </a:lnSpc>
                <a:buNone/>
                <a:tabLst>
                  <a:tab pos="540385" algn="l"/>
                </a:tabLst>
              </a:pPr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связанные с управлением системой профилактики  девиантного поведения школьников;</a:t>
              </a:r>
            </a:p>
          </p:txBody>
        </p:sp>
      </p:grpSp>
      <p:grpSp>
        <p:nvGrpSpPr>
          <p:cNvPr id="29" name="Group 22">
            <a:extLst>
              <a:ext uri="{FF2B5EF4-FFF2-40B4-BE49-F238E27FC236}">
                <a16:creationId xmlns:a16="http://schemas.microsoft.com/office/drawing/2014/main" xmlns="" id="{C67A87BC-B0FF-4385-BE65-1AB7A65F4817}"/>
              </a:ext>
            </a:extLst>
          </p:cNvPr>
          <p:cNvGrpSpPr>
            <a:grpSpLocks/>
          </p:cNvGrpSpPr>
          <p:nvPr/>
        </p:nvGrpSpPr>
        <p:grpSpPr bwMode="auto">
          <a:xfrm>
            <a:off x="1621513" y="5879129"/>
            <a:ext cx="10234187" cy="828283"/>
            <a:chOff x="1461" y="3268"/>
            <a:chExt cx="3059" cy="407"/>
          </a:xfrm>
        </p:grpSpPr>
        <p:sp>
          <p:nvSpPr>
            <p:cNvPr id="30" name="Line 23">
              <a:extLst>
                <a:ext uri="{FF2B5EF4-FFF2-40B4-BE49-F238E27FC236}">
                  <a16:creationId xmlns:a16="http://schemas.microsoft.com/office/drawing/2014/main" xmlns="" id="{0B289834-3B91-436C-B52F-FFBC4551E75C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473" y="3589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Text Box 25">
              <a:extLst>
                <a:ext uri="{FF2B5EF4-FFF2-40B4-BE49-F238E27FC236}">
                  <a16:creationId xmlns:a16="http://schemas.microsoft.com/office/drawing/2014/main" xmlns="" id="{ABF0FA48-C220-4003-B4B1-386B5A7B907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461" y="3268"/>
              <a:ext cx="3059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b="1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связанные с подготовкой (отбором) педагогов к профилактике девиантного поведения школьников</a:t>
              </a:r>
              <a:endPara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Rectangle 9">
            <a:extLst>
              <a:ext uri="{FF2B5EF4-FFF2-40B4-BE49-F238E27FC236}">
                <a16:creationId xmlns:a16="http://schemas.microsoft.com/office/drawing/2014/main" xmlns="" id="{0196EC62-1658-4D3C-8637-29496C13C3C6}"/>
              </a:ext>
            </a:extLst>
          </p:cNvPr>
          <p:cNvSpPr>
            <a:spLocks noChangeArrowheads="1"/>
          </p:cNvSpPr>
          <p:nvPr/>
        </p:nvSpPr>
        <p:spPr bwMode="gray">
          <a:xfrm rot="1616996">
            <a:off x="718701" y="2140900"/>
            <a:ext cx="569536" cy="6396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en-US" dirty="0"/>
          </a:p>
        </p:txBody>
      </p:sp>
      <p:sp>
        <p:nvSpPr>
          <p:cNvPr id="35" name="Rectangle 9">
            <a:extLst>
              <a:ext uri="{FF2B5EF4-FFF2-40B4-BE49-F238E27FC236}">
                <a16:creationId xmlns:a16="http://schemas.microsoft.com/office/drawing/2014/main" xmlns="" id="{3A73AB56-04EC-425B-A9FD-3B6C6C6FEC47}"/>
              </a:ext>
            </a:extLst>
          </p:cNvPr>
          <p:cNvSpPr>
            <a:spLocks noChangeArrowheads="1"/>
          </p:cNvSpPr>
          <p:nvPr/>
        </p:nvSpPr>
        <p:spPr bwMode="gray">
          <a:xfrm rot="1616996">
            <a:off x="759517" y="3164920"/>
            <a:ext cx="569536" cy="639623"/>
          </a:xfrm>
          <a:prstGeom prst="rect">
            <a:avLst/>
          </a:prstGeom>
          <a:solidFill>
            <a:srgbClr val="C28FD7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6" name="Rectangle 9">
            <a:extLst>
              <a:ext uri="{FF2B5EF4-FFF2-40B4-BE49-F238E27FC236}">
                <a16:creationId xmlns:a16="http://schemas.microsoft.com/office/drawing/2014/main" xmlns="" id="{D3FB73C3-98A4-4A54-9553-E72D6AB8083D}"/>
              </a:ext>
            </a:extLst>
          </p:cNvPr>
          <p:cNvSpPr>
            <a:spLocks noChangeArrowheads="1"/>
          </p:cNvSpPr>
          <p:nvPr/>
        </p:nvSpPr>
        <p:spPr bwMode="gray">
          <a:xfrm rot="1616996">
            <a:off x="759517" y="4238552"/>
            <a:ext cx="569536" cy="639623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xmlns="" id="{4C978E27-A3E0-4DCE-9251-46CE846CBE41}"/>
              </a:ext>
            </a:extLst>
          </p:cNvPr>
          <p:cNvSpPr>
            <a:spLocks noChangeArrowheads="1"/>
          </p:cNvSpPr>
          <p:nvPr/>
        </p:nvSpPr>
        <p:spPr bwMode="gray">
          <a:xfrm rot="1616996">
            <a:off x="767483" y="5168631"/>
            <a:ext cx="569536" cy="639623"/>
          </a:xfrm>
          <a:prstGeom prst="rect">
            <a:avLst/>
          </a:prstGeom>
          <a:solidFill>
            <a:srgbClr val="B76972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xmlns="" id="{292A3E57-8EEC-4691-B67F-3A154D6F1C98}"/>
              </a:ext>
            </a:extLst>
          </p:cNvPr>
          <p:cNvSpPr>
            <a:spLocks noChangeArrowheads="1"/>
          </p:cNvSpPr>
          <p:nvPr/>
        </p:nvSpPr>
        <p:spPr bwMode="gray">
          <a:xfrm rot="1616996">
            <a:off x="759516" y="6038421"/>
            <a:ext cx="569536" cy="639623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9" name="Text Box 11">
            <a:extLst>
              <a:ext uri="{FF2B5EF4-FFF2-40B4-BE49-F238E27FC236}">
                <a16:creationId xmlns:a16="http://schemas.microsoft.com/office/drawing/2014/main" xmlns="" id="{E249617B-8AEF-4E2C-AA3A-8C62CCCE34D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62765" y="2237303"/>
            <a:ext cx="745319" cy="46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2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0" name="Text Box 11">
            <a:extLst>
              <a:ext uri="{FF2B5EF4-FFF2-40B4-BE49-F238E27FC236}">
                <a16:creationId xmlns:a16="http://schemas.microsoft.com/office/drawing/2014/main" xmlns="" id="{803F8D68-9672-4414-9DB6-3963461F60DB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91872" y="3225905"/>
            <a:ext cx="745319" cy="46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3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1" name="Text Box 11">
            <a:extLst>
              <a:ext uri="{FF2B5EF4-FFF2-40B4-BE49-F238E27FC236}">
                <a16:creationId xmlns:a16="http://schemas.microsoft.com/office/drawing/2014/main" xmlns="" id="{C62D059B-5C53-460F-A389-7F110E36725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76194" y="4337724"/>
            <a:ext cx="745319" cy="46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4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2" name="Text Box 11">
            <a:extLst>
              <a:ext uri="{FF2B5EF4-FFF2-40B4-BE49-F238E27FC236}">
                <a16:creationId xmlns:a16="http://schemas.microsoft.com/office/drawing/2014/main" xmlns="" id="{A980A052-F264-4030-BC3F-16DD1853FDE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91872" y="5245881"/>
            <a:ext cx="745319" cy="46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5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43" name="Text Box 11">
            <a:extLst>
              <a:ext uri="{FF2B5EF4-FFF2-40B4-BE49-F238E27FC236}">
                <a16:creationId xmlns:a16="http://schemas.microsoft.com/office/drawing/2014/main" xmlns="" id="{B8DE921A-7124-4772-BBED-D7DA80BEC3DD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882547" y="6115526"/>
            <a:ext cx="745319" cy="46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FF"/>
                </a:solidFill>
              </a:rPr>
              <a:t>6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17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1C8923-EF8E-4356-859B-A93697056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85" y="500743"/>
            <a:ext cx="11321143" cy="6085114"/>
          </a:xfrm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Основные профилактические 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затруднения педагогов, связанные с влиянием современного социума на школьников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получили достаточно подробное (можно сказать, активное) описание в ответах педагогов. 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Сюда входят, прежде всего, </a:t>
            </a:r>
            <a:r>
              <a:rPr lang="ru-RU" sz="32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широкомасштабные девиантогенные воздействия на детей и молодежь из медийно-информационного пространства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Особенно тесную связь видят педагоги между медиавлиянием и всплеском агрессивности в реальном и виртуальном мире детства-юношества.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926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56CB921-C243-427A-869A-A53073533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900" y="480767"/>
            <a:ext cx="10986155" cy="6249971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Серьезным вызовом для предупреждения девиантности среди детей и молодежи стало </a:t>
            </a:r>
            <a:r>
              <a:rPr lang="ru-RU" sz="35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распространение эгоистических развлекательно-гедонистических ориентиров жизнедеятельности, когда противовес в виде ценностей труда, образования, культурного развития выглядит не слишком привлекательно</a:t>
            </a:r>
            <a:r>
              <a:rPr lang="ru-RU" sz="3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ru-RU" sz="3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По мнению педагогов, сейчас из семейного и школьного воспитания </a:t>
            </a:r>
            <a:r>
              <a:rPr lang="ru-RU" sz="35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вымывается целенаправленное развитие у школьников волевых качеств</a:t>
            </a:r>
            <a:r>
              <a:rPr lang="ru-RU" sz="3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которое традиционно достигалось стимулированием трудовых усилий, регулярным предъявлением детям посильных трудностей и т.д.  </a:t>
            </a:r>
          </a:p>
          <a:p>
            <a:pPr marL="0" indent="0" algn="just">
              <a:buNone/>
            </a:pPr>
            <a:r>
              <a:rPr lang="ru-RU" sz="3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Современное </a:t>
            </a:r>
            <a:r>
              <a:rPr lang="ru-RU" sz="35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воспитание все чаще стало сводиться к трактованию вседозволенности как «свободы ребенка», а обучение видится возможным без приложения усилий</a:t>
            </a:r>
            <a:r>
              <a:rPr lang="ru-RU" sz="35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1355734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9A4B8D3-2794-43EA-9D87-9D3978226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653143"/>
            <a:ext cx="11070771" cy="5867400"/>
          </a:xfrm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качестве затруднения профилактики девиантного поведения педагоги видят </a:t>
            </a:r>
            <a:r>
              <a:rPr lang="ru-RU" sz="32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доминирование материально-центрированных смыслов жизни, усиление </a:t>
            </a:r>
            <a:r>
              <a:rPr lang="ru-RU" sz="3200" i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консьюмеризации</a:t>
            </a:r>
            <a:r>
              <a:rPr lang="ru-RU" sz="32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нашего общества на фоне противоречия между финансовыми возможностями и соответствующими ожиданиями, претензиями, запросами подрастающего поколения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Данное противоречие действительно признается одним из факторов девиантности, делинквентности в обществе.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271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DEF465-23FA-49F2-B888-401CFEA35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315" y="612742"/>
            <a:ext cx="11199044" cy="5863472"/>
          </a:xfrm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Все чаще проявляется </a:t>
            </a:r>
            <a:r>
              <a:rPr lang="ru-RU" sz="2800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затруднение, связанное с отторжением детьми и молодежью профилактических влияний, инициированных государством и «обществом взрослых»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Причин тому множество: заблуждения детей и подростков относительно своей «всеобщей осведомленности» на почве лучшего маневрирования в цифровом пространстве; постмодернистское сомнение в нормах и уверенность в своей правоте, приравниваемой к обыкновенному наличию мнения; распространение среди детей и молодежи ненаучных, конспирологических представлений о социальном устройстве, государстве, праве и др. Потому любые патерналистские (в том числе и  профилактические) усилия традиционных субъектов воспитания воспринимаются в лучшем случае как ненужные, в худшем как злонамеренные.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551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2BADE6-B1D6-4046-ACBD-029103806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084" y="555172"/>
            <a:ext cx="11745797" cy="59681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Характерные суждения респондентов: </a:t>
            </a:r>
          </a:p>
          <a:p>
            <a:pPr marL="0" indent="0">
              <a:buNone/>
            </a:pPr>
            <a:r>
              <a:rPr lang="ru-RU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«распространяется культ агрессивности и насилия среди детей»; </a:t>
            </a:r>
          </a:p>
          <a:p>
            <a:pPr marL="0" indent="0">
              <a:buNone/>
            </a:pPr>
            <a:r>
              <a:rPr lang="ru-RU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«распространение среди детей информации о «злых», манипулирующих намерениях государства, культурных и образовательных учреждений. Как тут предупреждать что-либо, если они изначально настроены противиться общению?»; </a:t>
            </a:r>
          </a:p>
          <a:p>
            <a:pPr marL="0" indent="0">
              <a:buNone/>
            </a:pPr>
            <a:r>
              <a:rPr lang="ru-RU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«реклама девиантного поведения в медиасреде»; </a:t>
            </a:r>
          </a:p>
          <a:p>
            <a:pPr marL="0" indent="0">
              <a:buNone/>
            </a:pPr>
            <a:r>
              <a:rPr lang="ru-RU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«у детей диссонанс – в школе их зовут соблюдать правила, а в интернете призывают к отвержению правил», </a:t>
            </a:r>
          </a:p>
          <a:p>
            <a:pPr marL="0" indent="0">
              <a:buNone/>
            </a:pPr>
            <a:r>
              <a:rPr lang="ru-RU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«дети уже не живут в реальности, они существуют преимущественно в виртуальности, им наша профилактическая работа не интересна. Зато в интернете - вседозволенность»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352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3858F84-7501-41CA-99D9-E5D964CDA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11086"/>
            <a:ext cx="11527971" cy="6285658"/>
          </a:xfrm>
        </p:spPr>
        <p:txBody>
          <a:bodyPr>
            <a:noAutofit/>
          </a:bodyPr>
          <a:lstStyle/>
          <a:p>
            <a:pPr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П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рофилактические затруднения педагогов, связанные с особенностями современных семей и </a:t>
            </a:r>
            <a:r>
              <a:rPr lang="ru-RU" sz="2200" b="1" i="1" dirty="0" err="1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родительско</a:t>
            </a:r>
            <a:r>
              <a:rPr lang="ru-RU" sz="22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-детских отношений</a:t>
            </a:r>
            <a:endParaRPr lang="ru-RU" sz="22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Данную категорию можно было бы объединить с предыдущей, справедливо отмечая, что семья является социальным институтом. Однако из-за важной роли семьи в формировании девиантного поведения и в его профилактике, считаем целесообразным выделить отдельную категорию. 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В этой категории трудностей учителя обращают внимание на </a:t>
            </a:r>
            <a:r>
              <a:rPr lang="ru-RU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девиантогенность современной поляризации стилей семейного воспитания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По мнению педагогов ранее среди родителей было «золотое большинство», практикующее оптимальные формы </a:t>
            </a:r>
            <a:r>
              <a:rPr lang="ru-RU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родительско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-детских отношений, выступающее опорой учителя при проведении воспитательной и профилактической работы. Тогда как сегодня приходится наблюдать </a:t>
            </a:r>
            <a:r>
              <a:rPr lang="ru-RU" sz="2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тяготение родителей к двум противоположным полюсам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одни родители провоцируют девиантность своим примером, отвержением детей, семейным насилием и т.п., 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другой полюс представлен </a:t>
            </a:r>
            <a:r>
              <a:rPr lang="ru-RU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гиперопекой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патологичной </a:t>
            </a:r>
            <a:r>
              <a:rPr lang="ru-RU" sz="2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детоцентрацией</a:t>
            </a: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(учителя-респонденты: «в работе с родителями опереться не на кого»). 	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582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3FB1A81-2358-4CEB-BCA8-49827CABE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1852"/>
            <a:ext cx="10515600" cy="5290843"/>
          </a:xfrm>
        </p:spPr>
        <p:txBody>
          <a:bodyPr>
            <a:normAutofit/>
          </a:bodyPr>
          <a:lstStyle/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Эта родительская поляризация влечет за собой воспитание </a:t>
            </a:r>
            <a:r>
              <a:rPr lang="ru-RU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виктимизированных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детей с разными </a:t>
            </a:r>
            <a:r>
              <a:rPr lang="ru-RU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девиантопровоцирующими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стилями поведения – от </a:t>
            </a:r>
            <a:r>
              <a:rPr lang="ru-RU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дезадаптированно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-запуганного до агрессивно-самоуверенного; инфантильно-иждивенческого и не жизнестойкого. 	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Все чаще педагоги фиксируют у таких детей максимальную выраженность социально-психологической дезадаптации, низкий уровень социального интеллекта, преобладание неконструктивных стратегий </a:t>
            </a:r>
            <a:r>
              <a:rPr lang="ru-RU" sz="2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совладания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 трудными жизненными ситуациями, агрессивность.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747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D809C54-871C-48E6-9832-3D47521F00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47" y="1055801"/>
            <a:ext cx="10844753" cy="5121161"/>
          </a:xfrm>
        </p:spPr>
        <p:txBody>
          <a:bodyPr>
            <a:normAutofit/>
          </a:bodyPr>
          <a:lstStyle/>
          <a:p>
            <a:pPr marL="18000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Особое внимание в педагогических научных изысканиях уделяется разработке превентивных методик и способов выявления риска девиантности. 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Наряду с этим, необходимым представляется анализ затруднений и ошибок, возникающих у педагогов в процессе профилактической работы со школьниками.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631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4C184E0-9D01-4F7F-8B5A-3510D4269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9086"/>
            <a:ext cx="10961914" cy="53278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Характерные суждения респондентов: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«чтобы предупреждать девиантное поведение, надо детям объяснять что можно или нельзя делать, правильно-не правильно, хорошо-плохо…в школе педагоги одно называют хорошим, правильным, добрым, а родители дома – прямо противоположное»;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«родители снимают с себя вину за девиантное поведение своих детей и переносят на школу»;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«родители противятся проведению диагностики и профилактики девиантного поведения»;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«родители  часто дают отказы для проведения диагностики девиантного поведения»;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«когда социальный педагог разбирается с </a:t>
            </a:r>
            <a:r>
              <a:rPr lang="ru-RU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девиантностью</a:t>
            </a: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ребенка, родители пишут жалобы на социального педагога, утверждая, что он нарушает личное пространство семьи и вмешивается в нее»</a:t>
            </a:r>
            <a:endParaRPr lang="ru-RU" sz="2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2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495CE7-A1C8-4BC9-8F61-27207303C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157" y="707570"/>
            <a:ext cx="11239500" cy="5099277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З</a:t>
            </a:r>
            <a:r>
              <a:rPr lang="ru-RU" sz="26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атруднения педагогов, связанные с использованием ими научно-теоретических данных   о девиантном поведении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Наибольшие сложности вызывает у педагогов обилие обрушившейся на них несистематизированной девиантологической информации.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В опросе имеются вполне обоснованные претензии к ученым-</a:t>
            </a:r>
            <a:r>
              <a:rPr lang="ru-RU" sz="2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девиантологам</a:t>
            </a:r>
            <a:r>
              <a:rPr lang="ru-RU" sz="2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относительно терминологической неопределенности, алогичных классификаций причин и предикторов, быстро устаревающих списков с формами девиантности.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Эти </a:t>
            </a:r>
            <a:r>
              <a:rPr lang="ru-RU" sz="2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свойственные многим наукам сложности спокойно воспринимаются научным сообществом, но при «кочевании» их в нормативные правовые акты, в предписываемые регламенты профилактической деятельности, вызывают у практиков недопонимание и раздражение.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711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4B321B-A8FF-4091-B439-BA1B5D688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3254"/>
            <a:ext cx="10515600" cy="5243709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Особенно «досталось» от респондентов такому затруднению, как неудобство использования научной информации в конкретной профилактической деятельности; отмечается отвлеченность от возможностей и условий профилактики девиантности силами школы, указывается на устаревание знаний ученых о психологии современного школьника, на предложение нереалистичных методов и форм профилактики.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157401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12DEEB-233B-4A85-8A6F-7342D03AE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337458"/>
            <a:ext cx="11321143" cy="5839506"/>
          </a:xfrm>
        </p:spPr>
        <p:txBody>
          <a:bodyPr>
            <a:no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Характерные суждения респондентов: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«у каждого ученого своя классификация причин девиантного поведения…где система? Когда вы их уже причешете?»;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«куча разных терминов про девиации, как в них разобраться? Кибераддикция, </a:t>
            </a:r>
            <a:r>
              <a:rPr lang="ru-RU" sz="2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киберзависимость</a:t>
            </a: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цифровая аддикция, интернет-зависимость, компьютерная аддикция? Это одно и то же, или разное? И т.п. Для чего такая сумятица?»;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	«читаешь материал про девиации, а там все смешано – кони, люди, мухи и котлеты! Что с этим ворохом сведений делать?»;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«виды девиантного поведения постоянно появляются новые, все классификации видов быстро устаревают».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Озвучивается запрос и на более детальное описание прикладных возможностей теоретического материала.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97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A17CF69-D711-42D0-B98F-CC0B1A994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56" y="273378"/>
            <a:ext cx="11811785" cy="6225394"/>
          </a:xfrm>
        </p:spPr>
        <p:txBody>
          <a:bodyPr>
            <a:noAutofit/>
          </a:bodyPr>
          <a:lstStyle/>
          <a:p>
            <a:pPr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Профилактические затруднения педагогов, обусловленные управлением на разных уровнях профилактикой девиантного поведения школьников (на уровне школы, на уровне муниципалитета, на уровне региона, на федеральном уровне)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Трудности этой категории были описаны наиболее объемно и эмоционально.  Здесь педагоги отмечают, что ошибки управления системой образования и дискредитация образования как общественного блага посредством его перевода в сферу услуг, спровоцировало не только напряжение во взаимоотношениях с родителями, но и деструктивно повлияли на иерархические отношения внутри образовательной системы. По мнению педагогов сегодня в </a:t>
            </a:r>
            <a:r>
              <a:rPr lang="ru-RU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системе управления профилактикой </a:t>
            </a:r>
            <a:r>
              <a:rPr lang="ru-RU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девиантности</a:t>
            </a:r>
            <a:r>
              <a:rPr lang="ru-RU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есть специалисты, которые сами не имеют достаточно знаний в области предупреждения отклоняющегося поведения</a:t>
            </a: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ru-RU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Сумятица в научном описании феномена девиантности усугубляется стремлением разноуровневых субъектов системы профилактически регулярно издавать множество рекомендаций, инструкций и т.п., «отличных от других и прошлогодних». </a:t>
            </a: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37153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194AF8-A464-4293-8A0F-9B2BE2B8E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671" y="480768"/>
            <a:ext cx="11736370" cy="60520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Особо респонденты отмечают </a:t>
            </a:r>
            <a:r>
              <a:rPr lang="ru-RU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рассогласованность в понимании органами управления возможностей и границ влияния общеобразовательных организаций на девиантное поведение школьников</a:t>
            </a: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Очевидно, что прямой обязанностью школы является первичная профилактика девиантности, она вполне укладывается в качественную воспитательную работу школы. В рамках вторичной и третичной профилактики, где требуется коррекция уже сформировавшейся и стойкой девиантности или реабилитация, устранение рисков рецидивов, у педагогов могут быть только присоединяющиеся функции, дополняющие работу узкопрофильных специалистов. </a:t>
            </a:r>
          </a:p>
          <a:p>
            <a:pPr marL="0" indent="0" algn="just"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Однако учителя регулярно сталкиваются с вменением им несвойственных обязанностей по вторичной, третичной профилактике девиантности.</a:t>
            </a:r>
          </a:p>
          <a:p>
            <a:pPr marL="0" indent="0" algn="just"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	Параллельно фиксируется </a:t>
            </a:r>
            <a:r>
              <a:rPr lang="ru-RU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недоопределенность</a:t>
            </a:r>
            <a:r>
              <a:rPr lang="ru-RU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«взаимоотношений» воспитательной и профилактической работы в школе</a:t>
            </a: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педагоги задаются вопросом: это одно и то же? Или это разнонаправленные сферы деятельности? Если разные, то почему, все рекомендуемые корректные профилактические мероприятия по сути являются воспитательными и логично вмещаются в устоявшиеся направления воспитательной работы? 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5600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C212B5-8EF0-4FDF-A02B-9329B8FE8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9" y="782425"/>
            <a:ext cx="11546376" cy="5394538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10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Также затруднением в данной категории являются </a:t>
            </a:r>
            <a:r>
              <a:rPr lang="ru-RU" sz="10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требования от ряда местных органов управления быстрого и гарантированного превентивного результата после небольшого количества мероприятий</a:t>
            </a:r>
            <a:r>
              <a:rPr lang="ru-RU" sz="10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Обычно эти требования сопровождаются множеством управленческих мониторингов и срезов, отвлекающих педагогов от непосредственной профилактики и другой работы.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0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Многие опрошенные отметили, что сталкиваются с </a:t>
            </a:r>
            <a:r>
              <a:rPr lang="ru-RU" sz="10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идеализацией профилактических возможностей психологической службы образовательной организации, с чрезмерными ожиданиями от психологического тестирования и тренингов и последующим чрезмерным возложением ответственности на педагогов-психологов</a:t>
            </a:r>
            <a:r>
              <a:rPr lang="ru-RU" sz="10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8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7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31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056DBB-EC33-4EF9-82AD-E3A5B2B818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1278"/>
            <a:ext cx="10515600" cy="537568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Еще одним затруднением педагоги считают </a:t>
            </a:r>
            <a:r>
              <a:rPr lang="ru-RU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бессистемность и отсутствие понимания профилактической работы как комплексной работы в школе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Очень часто приходится иметь дело со сведением профилактической работы к реагированию на резонансные случаи девиантности школьников в учреждении, в муниципалитете, регионе. При этом учителя указывают на взаимообусловленность видов девиантного поведения, их взаимопроникновение, на способность одной формы девиантности трансформироваться в другую, что требует единой системы профилактики всех видов девиаций, охватывающей всех детей от первого до выпускного класса.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Эта комплексность нужна и в связи с тем, что многие мероприятия по профилактике разных девиаций выстраиваются вокруг одних и тех же психологических характеристик, ценностей, установок, выступающих барьерами девиантности для детей и молодежи.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9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47C225-6624-4C30-A03D-A38AF3FA9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951" y="358219"/>
            <a:ext cx="11708090" cy="58187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300" b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Характерные суждения респондентов: </a:t>
            </a:r>
          </a:p>
          <a:p>
            <a:pPr marL="0" indent="0" algn="just">
              <a:buNone/>
            </a:pPr>
            <a:r>
              <a:rPr lang="ru-RU" sz="2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23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«каждый год разные ведомства выпускают миллиард рекомендаций…какие из них работающие? Какие нужно соблюдать, если у разных ведомств и учреждений они разные? Почему нам шлют рекомендации от медиков, политиков, вузов… уж лучше одни, выверенные, от одного ведомства или учреждения…»; </a:t>
            </a:r>
          </a:p>
          <a:p>
            <a:pPr marL="0" indent="0" algn="just">
              <a:buNone/>
            </a:pPr>
            <a:r>
              <a:rPr lang="ru-RU" sz="23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«вообще нет у управленцев понимания, что школе трудно работать с уже явным девиантным поведением…школа должна работать на то, чтобы девиаций не возникало!»; </a:t>
            </a:r>
          </a:p>
          <a:p>
            <a:pPr marL="0" indent="0" algn="just">
              <a:buNone/>
            </a:pPr>
            <a:r>
              <a:rPr lang="ru-RU" sz="23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«управленцев волнует только одно в профилактике - хорошие отчеты и «замыливание» инцидентов с девиантным поведением»; </a:t>
            </a:r>
          </a:p>
          <a:p>
            <a:pPr marL="0" indent="0" algn="just">
              <a:buNone/>
            </a:pPr>
            <a:r>
              <a:rPr lang="ru-RU" sz="23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«люди, инспектирующие качество профилактики в школе, сами вообще, до смешного, не разбираются в теме»; </a:t>
            </a:r>
          </a:p>
          <a:p>
            <a:pPr marL="0" indent="0" algn="just">
              <a:buNone/>
            </a:pPr>
            <a:r>
              <a:rPr lang="ru-RU" sz="23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«требуют, чтобы быстро и гарантировано предупредили суициды, наркоманию и т.п.! Но это невозможно!»; </a:t>
            </a:r>
          </a:p>
          <a:p>
            <a:pPr marL="0" indent="0" algn="just">
              <a:buNone/>
            </a:pPr>
            <a:r>
              <a:rPr lang="ru-RU" sz="23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«считают, что у психолога есть волшебная методика диагностики и тренинг, исцеляющие любые отклонения». 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77079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536F0B-08DF-45AE-8AE4-35A4BFBF8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433633"/>
            <a:ext cx="11430000" cy="6221690"/>
          </a:xfrm>
        </p:spPr>
        <p:txBody>
          <a:bodyPr>
            <a:normAutofit fontScale="92500" lnSpcReduction="20000"/>
          </a:bodyPr>
          <a:lstStyle/>
          <a:p>
            <a:pPr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Затруднения, связанные с качественной подготовкой педагогов к профилактике девиантного поведения школьников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Данная категория включает неудовлетворительную подготовку студентов -будущих педагогов и переподготовку, повышение квалификации практикующих учителей. Активно поднимается вопрос о девиантологической компетентности педагогов.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Также сюда можно отнести неэффективность профессионального отбора (или его невозможность при недостатке педагогов в школах, низком престиже учительства) и вливание в педагогические коллективы сотрудников с сомнительными ценностями, идеалами, поведенческими проявлениями, приближенными к девиантным.  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Интересным результатом опроса стали сведения о пресыщении педагогов информацией о девиантном поведении и его профилактике. О слишком большом количестве сведений по этой теме сообщили более 70% педагогов. Вал информации о суицидах, наркомании, </a:t>
            </a:r>
            <a:r>
              <a:rPr lang="ru-RU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скулшутинге</a:t>
            </a: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2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булинге</a:t>
            </a:r>
            <a:r>
              <a:rPr lang="ru-RU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 их профилактике, по мнению педагогов, усугубляется отмеченной ранее бессистемностью, терминологической неопределенностью и противоречивостью рекомендаций.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29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511C562-61F7-4240-A424-C00106B1C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5493"/>
            <a:ext cx="10515600" cy="34714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/>
              <a:t>Обзор научной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12191370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AABDDFB-2DA5-4429-9C8C-DE6D176DA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315" y="603315"/>
            <a:ext cx="11387580" cy="58540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Характерные суждения респондентов: </a:t>
            </a:r>
          </a:p>
          <a:p>
            <a:pPr marL="0" indent="0" algn="just">
              <a:buNone/>
            </a:pPr>
            <a:r>
              <a:rPr lang="ru-RU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«приходят в школу педагоги, у которых самих явное девиантное поведение»; </a:t>
            </a:r>
          </a:p>
          <a:p>
            <a:pPr marL="0" indent="0" algn="just">
              <a:buNone/>
            </a:pPr>
            <a:r>
              <a:rPr lang="ru-RU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«обучающая информация на курсах повышения квалификации для педагогов не адаптирована под работу в школе, даются рекомендации, не осуществимые в реальности»;</a:t>
            </a:r>
          </a:p>
          <a:p>
            <a:pPr marL="0" indent="0" algn="just">
              <a:buNone/>
            </a:pPr>
            <a:r>
              <a:rPr lang="ru-RU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«предписания в школе требуют определенных мероприятий. </a:t>
            </a:r>
            <a:r>
              <a:rPr lang="ru-RU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А преподаватели вносят путаницу: они </a:t>
            </a:r>
            <a:r>
              <a:rPr lang="ru-RU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иногда не знают даже нормативных документов и рассказывают информацию, противоречащую школьным регламентам»;</a:t>
            </a:r>
          </a:p>
          <a:p>
            <a:pPr marL="0" indent="0" algn="just">
              <a:buNone/>
            </a:pP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	«замучили обучением про девиантное поведение! Впечатление, что кроме девиаций нет ничего в мире»</a:t>
            </a:r>
          </a:p>
        </p:txBody>
      </p:sp>
    </p:spTree>
    <p:extLst>
      <p:ext uri="{BB962C8B-B14F-4D97-AF65-F5344CB8AC3E}">
        <p14:creationId xmlns:p14="http://schemas.microsoft.com/office/powerpoint/2010/main" val="22599263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8"/>
          <p:cNvSpPr/>
          <p:nvPr/>
        </p:nvSpPr>
        <p:spPr>
          <a:xfrm>
            <a:off x="4041633" y="1259710"/>
            <a:ext cx="228600" cy="228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108"/>
          <p:cNvSpPr/>
          <p:nvPr/>
        </p:nvSpPr>
        <p:spPr>
          <a:xfrm>
            <a:off x="4041055" y="2038434"/>
            <a:ext cx="228600" cy="228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109"/>
          <p:cNvSpPr/>
          <p:nvPr/>
        </p:nvSpPr>
        <p:spPr>
          <a:xfrm>
            <a:off x="4041055" y="4457732"/>
            <a:ext cx="228600" cy="2286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110"/>
          <p:cNvSpPr/>
          <p:nvPr/>
        </p:nvSpPr>
        <p:spPr>
          <a:xfrm>
            <a:off x="4077657" y="5598290"/>
            <a:ext cx="228600" cy="228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111"/>
          <p:cNvSpPr/>
          <p:nvPr/>
        </p:nvSpPr>
        <p:spPr>
          <a:xfrm>
            <a:off x="8008172" y="988055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112"/>
          <p:cNvSpPr/>
          <p:nvPr/>
        </p:nvSpPr>
        <p:spPr>
          <a:xfrm>
            <a:off x="8109196" y="4620180"/>
            <a:ext cx="228600" cy="228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113"/>
          <p:cNvSpPr/>
          <p:nvPr/>
        </p:nvSpPr>
        <p:spPr>
          <a:xfrm>
            <a:off x="4059610" y="3094205"/>
            <a:ext cx="228600" cy="2286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14"/>
          <p:cNvSpPr/>
          <p:nvPr/>
        </p:nvSpPr>
        <p:spPr>
          <a:xfrm>
            <a:off x="8068705" y="5729493"/>
            <a:ext cx="228600" cy="2286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33"/>
          <p:cNvGrpSpPr/>
          <p:nvPr/>
        </p:nvGrpSpPr>
        <p:grpSpPr>
          <a:xfrm>
            <a:off x="4876545" y="1472723"/>
            <a:ext cx="2849234" cy="2689785"/>
            <a:chOff x="4329332" y="1933783"/>
            <a:chExt cx="3564867" cy="3611135"/>
          </a:xfrm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4346259" y="1941682"/>
              <a:ext cx="1163462" cy="912940"/>
            </a:xfrm>
            <a:custGeom>
              <a:avLst/>
              <a:gdLst>
                <a:gd name="T0" fmla="*/ 721 w 917"/>
                <a:gd name="T1" fmla="*/ 0 h 719"/>
                <a:gd name="T2" fmla="*/ 667 w 917"/>
                <a:gd name="T3" fmla="*/ 0 h 719"/>
                <a:gd name="T4" fmla="*/ 563 w 917"/>
                <a:gd name="T5" fmla="*/ 0 h 719"/>
                <a:gd name="T6" fmla="*/ 563 w 917"/>
                <a:gd name="T7" fmla="*/ 0 h 719"/>
                <a:gd name="T8" fmla="*/ 455 w 917"/>
                <a:gd name="T9" fmla="*/ 0 h 719"/>
                <a:gd name="T10" fmla="*/ 256 w 917"/>
                <a:gd name="T11" fmla="*/ 0 h 719"/>
                <a:gd name="T12" fmla="*/ 257 w 917"/>
                <a:gd name="T13" fmla="*/ 0 h 719"/>
                <a:gd name="T14" fmla="*/ 256 w 917"/>
                <a:gd name="T15" fmla="*/ 0 h 719"/>
                <a:gd name="T16" fmla="*/ 250 w 917"/>
                <a:gd name="T17" fmla="*/ 0 h 719"/>
                <a:gd name="T18" fmla="*/ 45 w 917"/>
                <a:gd name="T19" fmla="*/ 0 h 719"/>
                <a:gd name="T20" fmla="*/ 2 w 917"/>
                <a:gd name="T21" fmla="*/ 0 h 719"/>
                <a:gd name="T22" fmla="*/ 2 w 917"/>
                <a:gd name="T23" fmla="*/ 267 h 719"/>
                <a:gd name="T24" fmla="*/ 2 w 917"/>
                <a:gd name="T25" fmla="*/ 271 h 719"/>
                <a:gd name="T26" fmla="*/ 2 w 917"/>
                <a:gd name="T27" fmla="*/ 271 h 719"/>
                <a:gd name="T28" fmla="*/ 2 w 917"/>
                <a:gd name="T29" fmla="*/ 471 h 719"/>
                <a:gd name="T30" fmla="*/ 2 w 917"/>
                <a:gd name="T31" fmla="*/ 719 h 719"/>
                <a:gd name="T32" fmla="*/ 160 w 917"/>
                <a:gd name="T33" fmla="*/ 719 h 719"/>
                <a:gd name="T34" fmla="*/ 249 w 917"/>
                <a:gd name="T35" fmla="*/ 719 h 719"/>
                <a:gd name="T36" fmla="*/ 254 w 917"/>
                <a:gd name="T37" fmla="*/ 719 h 719"/>
                <a:gd name="T38" fmla="*/ 256 w 917"/>
                <a:gd name="T39" fmla="*/ 719 h 719"/>
                <a:gd name="T40" fmla="*/ 286 w 917"/>
                <a:gd name="T41" fmla="*/ 670 h 719"/>
                <a:gd name="T42" fmla="*/ 264 w 917"/>
                <a:gd name="T43" fmla="*/ 602 h 719"/>
                <a:gd name="T44" fmla="*/ 352 w 917"/>
                <a:gd name="T45" fmla="*/ 523 h 719"/>
                <a:gd name="T46" fmla="*/ 440 w 917"/>
                <a:gd name="T47" fmla="*/ 602 h 719"/>
                <a:gd name="T48" fmla="*/ 418 w 917"/>
                <a:gd name="T49" fmla="*/ 670 h 719"/>
                <a:gd name="T50" fmla="*/ 449 w 917"/>
                <a:gd name="T51" fmla="*/ 719 h 719"/>
                <a:gd name="T52" fmla="*/ 450 w 917"/>
                <a:gd name="T53" fmla="*/ 719 h 719"/>
                <a:gd name="T54" fmla="*/ 447 w 917"/>
                <a:gd name="T55" fmla="*/ 719 h 719"/>
                <a:gd name="T56" fmla="*/ 449 w 917"/>
                <a:gd name="T57" fmla="*/ 719 h 719"/>
                <a:gd name="T58" fmla="*/ 447 w 917"/>
                <a:gd name="T59" fmla="*/ 719 h 719"/>
                <a:gd name="T60" fmla="*/ 454 w 917"/>
                <a:gd name="T61" fmla="*/ 719 h 719"/>
                <a:gd name="T62" fmla="*/ 674 w 917"/>
                <a:gd name="T63" fmla="*/ 719 h 719"/>
                <a:gd name="T64" fmla="*/ 674 w 917"/>
                <a:gd name="T65" fmla="*/ 719 h 719"/>
                <a:gd name="T66" fmla="*/ 721 w 917"/>
                <a:gd name="T67" fmla="*/ 719 h 719"/>
                <a:gd name="T68" fmla="*/ 721 w 917"/>
                <a:gd name="T69" fmla="*/ 471 h 719"/>
                <a:gd name="T70" fmla="*/ 721 w 917"/>
                <a:gd name="T71" fmla="*/ 466 h 719"/>
                <a:gd name="T72" fmla="*/ 721 w 917"/>
                <a:gd name="T73" fmla="*/ 466 h 719"/>
                <a:gd name="T74" fmla="*/ 753 w 917"/>
                <a:gd name="T75" fmla="*/ 430 h 719"/>
                <a:gd name="T76" fmla="*/ 771 w 917"/>
                <a:gd name="T77" fmla="*/ 434 h 719"/>
                <a:gd name="T78" fmla="*/ 839 w 917"/>
                <a:gd name="T79" fmla="*/ 457 h 719"/>
                <a:gd name="T80" fmla="*/ 917 w 917"/>
                <a:gd name="T81" fmla="*/ 368 h 719"/>
                <a:gd name="T82" fmla="*/ 839 w 917"/>
                <a:gd name="T83" fmla="*/ 280 h 719"/>
                <a:gd name="T84" fmla="*/ 771 w 917"/>
                <a:gd name="T85" fmla="*/ 302 h 719"/>
                <a:gd name="T86" fmla="*/ 753 w 917"/>
                <a:gd name="T87" fmla="*/ 307 h 719"/>
                <a:gd name="T88" fmla="*/ 721 w 917"/>
                <a:gd name="T89" fmla="*/ 273 h 719"/>
                <a:gd name="T90" fmla="*/ 722 w 917"/>
                <a:gd name="T91" fmla="*/ 273 h 719"/>
                <a:gd name="T92" fmla="*/ 721 w 917"/>
                <a:gd name="T93" fmla="*/ 273 h 719"/>
                <a:gd name="T94" fmla="*/ 721 w 917"/>
                <a:gd name="T95" fmla="*/ 271 h 719"/>
                <a:gd name="T96" fmla="*/ 721 w 917"/>
                <a:gd name="T97" fmla="*/ 273 h 719"/>
                <a:gd name="T98" fmla="*/ 721 w 917"/>
                <a:gd name="T99" fmla="*/ 273 h 719"/>
                <a:gd name="T100" fmla="*/ 721 w 917"/>
                <a:gd name="T101" fmla="*/ 273 h 719"/>
                <a:gd name="T102" fmla="*/ 721 w 917"/>
                <a:gd name="T103" fmla="*/ 267 h 719"/>
                <a:gd name="T104" fmla="*/ 721 w 917"/>
                <a:gd name="T105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17" h="719">
                  <a:moveTo>
                    <a:pt x="721" y="0"/>
                  </a:moveTo>
                  <a:cubicBezTo>
                    <a:pt x="717" y="0"/>
                    <a:pt x="671" y="0"/>
                    <a:pt x="667" y="0"/>
                  </a:cubicBezTo>
                  <a:cubicBezTo>
                    <a:pt x="563" y="0"/>
                    <a:pt x="563" y="0"/>
                    <a:pt x="563" y="0"/>
                  </a:cubicBezTo>
                  <a:cubicBezTo>
                    <a:pt x="563" y="0"/>
                    <a:pt x="563" y="0"/>
                    <a:pt x="563" y="0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455" y="0"/>
                    <a:pt x="289" y="0"/>
                    <a:pt x="256" y="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257" y="0"/>
                    <a:pt x="256" y="0"/>
                    <a:pt x="256" y="0"/>
                  </a:cubicBezTo>
                  <a:cubicBezTo>
                    <a:pt x="253" y="0"/>
                    <a:pt x="251" y="0"/>
                    <a:pt x="25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9" y="0"/>
                    <a:pt x="2" y="0"/>
                    <a:pt x="2" y="0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2" y="269"/>
                    <a:pt x="2" y="271"/>
                    <a:pt x="2" y="271"/>
                  </a:cubicBezTo>
                  <a:cubicBezTo>
                    <a:pt x="2" y="271"/>
                    <a:pt x="2" y="271"/>
                    <a:pt x="2" y="271"/>
                  </a:cubicBezTo>
                  <a:cubicBezTo>
                    <a:pt x="0" y="301"/>
                    <a:pt x="2" y="471"/>
                    <a:pt x="2" y="471"/>
                  </a:cubicBezTo>
                  <a:cubicBezTo>
                    <a:pt x="2" y="719"/>
                    <a:pt x="2" y="719"/>
                    <a:pt x="2" y="719"/>
                  </a:cubicBezTo>
                  <a:cubicBezTo>
                    <a:pt x="160" y="719"/>
                    <a:pt x="160" y="719"/>
                    <a:pt x="160" y="719"/>
                  </a:cubicBezTo>
                  <a:cubicBezTo>
                    <a:pt x="249" y="719"/>
                    <a:pt x="249" y="719"/>
                    <a:pt x="249" y="719"/>
                  </a:cubicBezTo>
                  <a:cubicBezTo>
                    <a:pt x="254" y="719"/>
                    <a:pt x="254" y="719"/>
                    <a:pt x="254" y="719"/>
                  </a:cubicBezTo>
                  <a:cubicBezTo>
                    <a:pt x="255" y="719"/>
                    <a:pt x="255" y="719"/>
                    <a:pt x="256" y="719"/>
                  </a:cubicBezTo>
                  <a:cubicBezTo>
                    <a:pt x="285" y="717"/>
                    <a:pt x="299" y="695"/>
                    <a:pt x="286" y="670"/>
                  </a:cubicBezTo>
                  <a:cubicBezTo>
                    <a:pt x="286" y="670"/>
                    <a:pt x="264" y="625"/>
                    <a:pt x="264" y="602"/>
                  </a:cubicBezTo>
                  <a:cubicBezTo>
                    <a:pt x="264" y="559"/>
                    <a:pt x="304" y="523"/>
                    <a:pt x="352" y="523"/>
                  </a:cubicBezTo>
                  <a:cubicBezTo>
                    <a:pt x="401" y="523"/>
                    <a:pt x="440" y="559"/>
                    <a:pt x="440" y="602"/>
                  </a:cubicBezTo>
                  <a:cubicBezTo>
                    <a:pt x="440" y="625"/>
                    <a:pt x="418" y="670"/>
                    <a:pt x="418" y="670"/>
                  </a:cubicBezTo>
                  <a:cubicBezTo>
                    <a:pt x="406" y="695"/>
                    <a:pt x="419" y="717"/>
                    <a:pt x="449" y="719"/>
                  </a:cubicBezTo>
                  <a:cubicBezTo>
                    <a:pt x="450" y="719"/>
                    <a:pt x="450" y="719"/>
                    <a:pt x="450" y="719"/>
                  </a:cubicBezTo>
                  <a:cubicBezTo>
                    <a:pt x="449" y="719"/>
                    <a:pt x="448" y="719"/>
                    <a:pt x="447" y="719"/>
                  </a:cubicBezTo>
                  <a:cubicBezTo>
                    <a:pt x="448" y="719"/>
                    <a:pt x="448" y="719"/>
                    <a:pt x="449" y="719"/>
                  </a:cubicBezTo>
                  <a:cubicBezTo>
                    <a:pt x="448" y="719"/>
                    <a:pt x="447" y="719"/>
                    <a:pt x="447" y="719"/>
                  </a:cubicBezTo>
                  <a:cubicBezTo>
                    <a:pt x="448" y="719"/>
                    <a:pt x="450" y="719"/>
                    <a:pt x="454" y="719"/>
                  </a:cubicBezTo>
                  <a:cubicBezTo>
                    <a:pt x="674" y="719"/>
                    <a:pt x="674" y="719"/>
                    <a:pt x="674" y="719"/>
                  </a:cubicBezTo>
                  <a:cubicBezTo>
                    <a:pt x="674" y="719"/>
                    <a:pt x="674" y="719"/>
                    <a:pt x="674" y="719"/>
                  </a:cubicBezTo>
                  <a:cubicBezTo>
                    <a:pt x="721" y="719"/>
                    <a:pt x="721" y="719"/>
                    <a:pt x="721" y="719"/>
                  </a:cubicBezTo>
                  <a:cubicBezTo>
                    <a:pt x="721" y="471"/>
                    <a:pt x="721" y="471"/>
                    <a:pt x="721" y="471"/>
                  </a:cubicBezTo>
                  <a:cubicBezTo>
                    <a:pt x="721" y="466"/>
                    <a:pt x="721" y="466"/>
                    <a:pt x="721" y="466"/>
                  </a:cubicBezTo>
                  <a:cubicBezTo>
                    <a:pt x="721" y="466"/>
                    <a:pt x="721" y="466"/>
                    <a:pt x="721" y="466"/>
                  </a:cubicBezTo>
                  <a:cubicBezTo>
                    <a:pt x="723" y="443"/>
                    <a:pt x="735" y="430"/>
                    <a:pt x="753" y="430"/>
                  </a:cubicBezTo>
                  <a:cubicBezTo>
                    <a:pt x="758" y="430"/>
                    <a:pt x="764" y="431"/>
                    <a:pt x="771" y="434"/>
                  </a:cubicBezTo>
                  <a:cubicBezTo>
                    <a:pt x="771" y="434"/>
                    <a:pt x="816" y="457"/>
                    <a:pt x="839" y="457"/>
                  </a:cubicBezTo>
                  <a:cubicBezTo>
                    <a:pt x="882" y="457"/>
                    <a:pt x="917" y="417"/>
                    <a:pt x="917" y="368"/>
                  </a:cubicBezTo>
                  <a:cubicBezTo>
                    <a:pt x="917" y="320"/>
                    <a:pt x="882" y="280"/>
                    <a:pt x="839" y="280"/>
                  </a:cubicBezTo>
                  <a:cubicBezTo>
                    <a:pt x="816" y="280"/>
                    <a:pt x="771" y="302"/>
                    <a:pt x="771" y="302"/>
                  </a:cubicBezTo>
                  <a:cubicBezTo>
                    <a:pt x="764" y="306"/>
                    <a:pt x="758" y="307"/>
                    <a:pt x="753" y="307"/>
                  </a:cubicBezTo>
                  <a:cubicBezTo>
                    <a:pt x="736" y="307"/>
                    <a:pt x="724" y="294"/>
                    <a:pt x="721" y="273"/>
                  </a:cubicBezTo>
                  <a:cubicBezTo>
                    <a:pt x="722" y="273"/>
                    <a:pt x="722" y="273"/>
                    <a:pt x="722" y="273"/>
                  </a:cubicBezTo>
                  <a:cubicBezTo>
                    <a:pt x="721" y="273"/>
                    <a:pt x="721" y="273"/>
                    <a:pt x="721" y="273"/>
                  </a:cubicBezTo>
                  <a:cubicBezTo>
                    <a:pt x="721" y="272"/>
                    <a:pt x="721" y="272"/>
                    <a:pt x="721" y="271"/>
                  </a:cubicBezTo>
                  <a:cubicBezTo>
                    <a:pt x="721" y="272"/>
                    <a:pt x="721" y="272"/>
                    <a:pt x="721" y="273"/>
                  </a:cubicBezTo>
                  <a:cubicBezTo>
                    <a:pt x="721" y="273"/>
                    <a:pt x="721" y="273"/>
                    <a:pt x="721" y="273"/>
                  </a:cubicBezTo>
                  <a:cubicBezTo>
                    <a:pt x="721" y="273"/>
                    <a:pt x="721" y="273"/>
                    <a:pt x="721" y="273"/>
                  </a:cubicBezTo>
                  <a:cubicBezTo>
                    <a:pt x="721" y="272"/>
                    <a:pt x="721" y="269"/>
                    <a:pt x="721" y="267"/>
                  </a:cubicBezTo>
                  <a:cubicBezTo>
                    <a:pt x="721" y="0"/>
                    <a:pt x="721" y="0"/>
                    <a:pt x="721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6722837" y="1945068"/>
              <a:ext cx="1163462" cy="912940"/>
            </a:xfrm>
            <a:custGeom>
              <a:avLst/>
              <a:gdLst>
                <a:gd name="T0" fmla="*/ 196 w 917"/>
                <a:gd name="T1" fmla="*/ 0 h 719"/>
                <a:gd name="T2" fmla="*/ 196 w 917"/>
                <a:gd name="T3" fmla="*/ 267 h 719"/>
                <a:gd name="T4" fmla="*/ 196 w 917"/>
                <a:gd name="T5" fmla="*/ 273 h 719"/>
                <a:gd name="T6" fmla="*/ 196 w 917"/>
                <a:gd name="T7" fmla="*/ 274 h 719"/>
                <a:gd name="T8" fmla="*/ 196 w 917"/>
                <a:gd name="T9" fmla="*/ 273 h 719"/>
                <a:gd name="T10" fmla="*/ 196 w 917"/>
                <a:gd name="T11" fmla="*/ 271 h 719"/>
                <a:gd name="T12" fmla="*/ 196 w 917"/>
                <a:gd name="T13" fmla="*/ 273 h 719"/>
                <a:gd name="T14" fmla="*/ 196 w 917"/>
                <a:gd name="T15" fmla="*/ 273 h 719"/>
                <a:gd name="T16" fmla="*/ 164 w 917"/>
                <a:gd name="T17" fmla="*/ 307 h 719"/>
                <a:gd name="T18" fmla="*/ 146 w 917"/>
                <a:gd name="T19" fmla="*/ 303 h 719"/>
                <a:gd name="T20" fmla="*/ 78 w 917"/>
                <a:gd name="T21" fmla="*/ 280 h 719"/>
                <a:gd name="T22" fmla="*/ 0 w 917"/>
                <a:gd name="T23" fmla="*/ 369 h 719"/>
                <a:gd name="T24" fmla="*/ 78 w 917"/>
                <a:gd name="T25" fmla="*/ 457 h 719"/>
                <a:gd name="T26" fmla="*/ 146 w 917"/>
                <a:gd name="T27" fmla="*/ 435 h 719"/>
                <a:gd name="T28" fmla="*/ 165 w 917"/>
                <a:gd name="T29" fmla="*/ 430 h 719"/>
                <a:gd name="T30" fmla="*/ 196 w 917"/>
                <a:gd name="T31" fmla="*/ 466 h 719"/>
                <a:gd name="T32" fmla="*/ 196 w 917"/>
                <a:gd name="T33" fmla="*/ 466 h 719"/>
                <a:gd name="T34" fmla="*/ 196 w 917"/>
                <a:gd name="T35" fmla="*/ 471 h 719"/>
                <a:gd name="T36" fmla="*/ 196 w 917"/>
                <a:gd name="T37" fmla="*/ 719 h 719"/>
                <a:gd name="T38" fmla="*/ 243 w 917"/>
                <a:gd name="T39" fmla="*/ 719 h 719"/>
                <a:gd name="T40" fmla="*/ 243 w 917"/>
                <a:gd name="T41" fmla="*/ 719 h 719"/>
                <a:gd name="T42" fmla="*/ 463 w 917"/>
                <a:gd name="T43" fmla="*/ 719 h 719"/>
                <a:gd name="T44" fmla="*/ 470 w 917"/>
                <a:gd name="T45" fmla="*/ 719 h 719"/>
                <a:gd name="T46" fmla="*/ 468 w 917"/>
                <a:gd name="T47" fmla="*/ 719 h 719"/>
                <a:gd name="T48" fmla="*/ 470 w 917"/>
                <a:gd name="T49" fmla="*/ 719 h 719"/>
                <a:gd name="T50" fmla="*/ 467 w 917"/>
                <a:gd name="T51" fmla="*/ 719 h 719"/>
                <a:gd name="T52" fmla="*/ 468 w 917"/>
                <a:gd name="T53" fmla="*/ 719 h 719"/>
                <a:gd name="T54" fmla="*/ 499 w 917"/>
                <a:gd name="T55" fmla="*/ 670 h 719"/>
                <a:gd name="T56" fmla="*/ 477 w 917"/>
                <a:gd name="T57" fmla="*/ 602 h 719"/>
                <a:gd name="T58" fmla="*/ 565 w 917"/>
                <a:gd name="T59" fmla="*/ 524 h 719"/>
                <a:gd name="T60" fmla="*/ 653 w 917"/>
                <a:gd name="T61" fmla="*/ 602 h 719"/>
                <a:gd name="T62" fmla="*/ 631 w 917"/>
                <a:gd name="T63" fmla="*/ 670 h 719"/>
                <a:gd name="T64" fmla="*/ 661 w 917"/>
                <a:gd name="T65" fmla="*/ 719 h 719"/>
                <a:gd name="T66" fmla="*/ 663 w 917"/>
                <a:gd name="T67" fmla="*/ 719 h 719"/>
                <a:gd name="T68" fmla="*/ 668 w 917"/>
                <a:gd name="T69" fmla="*/ 719 h 719"/>
                <a:gd name="T70" fmla="*/ 757 w 917"/>
                <a:gd name="T71" fmla="*/ 719 h 719"/>
                <a:gd name="T72" fmla="*/ 915 w 917"/>
                <a:gd name="T73" fmla="*/ 719 h 719"/>
                <a:gd name="T74" fmla="*/ 915 w 917"/>
                <a:gd name="T75" fmla="*/ 471 h 719"/>
                <a:gd name="T76" fmla="*/ 915 w 917"/>
                <a:gd name="T77" fmla="*/ 271 h 719"/>
                <a:gd name="T78" fmla="*/ 915 w 917"/>
                <a:gd name="T79" fmla="*/ 271 h 719"/>
                <a:gd name="T80" fmla="*/ 915 w 917"/>
                <a:gd name="T81" fmla="*/ 267 h 719"/>
                <a:gd name="T82" fmla="*/ 915 w 917"/>
                <a:gd name="T83" fmla="*/ 0 h 719"/>
                <a:gd name="T84" fmla="*/ 872 w 917"/>
                <a:gd name="T85" fmla="*/ 0 h 719"/>
                <a:gd name="T86" fmla="*/ 667 w 917"/>
                <a:gd name="T87" fmla="*/ 0 h 719"/>
                <a:gd name="T88" fmla="*/ 661 w 917"/>
                <a:gd name="T89" fmla="*/ 0 h 719"/>
                <a:gd name="T90" fmla="*/ 660 w 917"/>
                <a:gd name="T91" fmla="*/ 0 h 719"/>
                <a:gd name="T92" fmla="*/ 661 w 917"/>
                <a:gd name="T93" fmla="*/ 0 h 719"/>
                <a:gd name="T94" fmla="*/ 462 w 917"/>
                <a:gd name="T95" fmla="*/ 0 h 719"/>
                <a:gd name="T96" fmla="*/ 354 w 917"/>
                <a:gd name="T97" fmla="*/ 0 h 719"/>
                <a:gd name="T98" fmla="*/ 354 w 917"/>
                <a:gd name="T99" fmla="*/ 0 h 719"/>
                <a:gd name="T100" fmla="*/ 250 w 917"/>
                <a:gd name="T101" fmla="*/ 0 h 719"/>
                <a:gd name="T102" fmla="*/ 196 w 917"/>
                <a:gd name="T103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17" h="719">
                  <a:moveTo>
                    <a:pt x="196" y="0"/>
                  </a:moveTo>
                  <a:cubicBezTo>
                    <a:pt x="196" y="267"/>
                    <a:pt x="196" y="267"/>
                    <a:pt x="196" y="267"/>
                  </a:cubicBezTo>
                  <a:cubicBezTo>
                    <a:pt x="196" y="270"/>
                    <a:pt x="196" y="272"/>
                    <a:pt x="196" y="273"/>
                  </a:cubicBezTo>
                  <a:cubicBezTo>
                    <a:pt x="196" y="274"/>
                    <a:pt x="196" y="274"/>
                    <a:pt x="196" y="274"/>
                  </a:cubicBezTo>
                  <a:cubicBezTo>
                    <a:pt x="196" y="273"/>
                    <a:pt x="196" y="273"/>
                    <a:pt x="196" y="273"/>
                  </a:cubicBezTo>
                  <a:cubicBezTo>
                    <a:pt x="196" y="272"/>
                    <a:pt x="196" y="272"/>
                    <a:pt x="196" y="271"/>
                  </a:cubicBezTo>
                  <a:cubicBezTo>
                    <a:pt x="196" y="272"/>
                    <a:pt x="196" y="272"/>
                    <a:pt x="196" y="273"/>
                  </a:cubicBezTo>
                  <a:cubicBezTo>
                    <a:pt x="196" y="273"/>
                    <a:pt x="196" y="273"/>
                    <a:pt x="196" y="273"/>
                  </a:cubicBezTo>
                  <a:cubicBezTo>
                    <a:pt x="193" y="294"/>
                    <a:pt x="181" y="307"/>
                    <a:pt x="164" y="307"/>
                  </a:cubicBezTo>
                  <a:cubicBezTo>
                    <a:pt x="159" y="307"/>
                    <a:pt x="153" y="306"/>
                    <a:pt x="146" y="303"/>
                  </a:cubicBezTo>
                  <a:cubicBezTo>
                    <a:pt x="146" y="303"/>
                    <a:pt x="101" y="280"/>
                    <a:pt x="78" y="280"/>
                  </a:cubicBezTo>
                  <a:cubicBezTo>
                    <a:pt x="35" y="280"/>
                    <a:pt x="0" y="320"/>
                    <a:pt x="0" y="369"/>
                  </a:cubicBezTo>
                  <a:cubicBezTo>
                    <a:pt x="0" y="417"/>
                    <a:pt x="35" y="457"/>
                    <a:pt x="78" y="457"/>
                  </a:cubicBezTo>
                  <a:cubicBezTo>
                    <a:pt x="101" y="457"/>
                    <a:pt x="146" y="435"/>
                    <a:pt x="146" y="435"/>
                  </a:cubicBezTo>
                  <a:cubicBezTo>
                    <a:pt x="153" y="431"/>
                    <a:pt x="159" y="430"/>
                    <a:pt x="165" y="430"/>
                  </a:cubicBezTo>
                  <a:cubicBezTo>
                    <a:pt x="182" y="430"/>
                    <a:pt x="194" y="443"/>
                    <a:pt x="196" y="466"/>
                  </a:cubicBezTo>
                  <a:cubicBezTo>
                    <a:pt x="196" y="466"/>
                    <a:pt x="196" y="466"/>
                    <a:pt x="196" y="466"/>
                  </a:cubicBezTo>
                  <a:cubicBezTo>
                    <a:pt x="196" y="471"/>
                    <a:pt x="196" y="471"/>
                    <a:pt x="196" y="471"/>
                  </a:cubicBezTo>
                  <a:cubicBezTo>
                    <a:pt x="196" y="719"/>
                    <a:pt x="196" y="719"/>
                    <a:pt x="196" y="719"/>
                  </a:cubicBezTo>
                  <a:cubicBezTo>
                    <a:pt x="243" y="719"/>
                    <a:pt x="243" y="719"/>
                    <a:pt x="243" y="719"/>
                  </a:cubicBezTo>
                  <a:cubicBezTo>
                    <a:pt x="243" y="719"/>
                    <a:pt x="243" y="719"/>
                    <a:pt x="243" y="719"/>
                  </a:cubicBezTo>
                  <a:cubicBezTo>
                    <a:pt x="463" y="719"/>
                    <a:pt x="463" y="719"/>
                    <a:pt x="463" y="719"/>
                  </a:cubicBezTo>
                  <a:cubicBezTo>
                    <a:pt x="467" y="719"/>
                    <a:pt x="469" y="719"/>
                    <a:pt x="470" y="719"/>
                  </a:cubicBezTo>
                  <a:cubicBezTo>
                    <a:pt x="470" y="719"/>
                    <a:pt x="469" y="719"/>
                    <a:pt x="468" y="719"/>
                  </a:cubicBezTo>
                  <a:cubicBezTo>
                    <a:pt x="469" y="719"/>
                    <a:pt x="469" y="719"/>
                    <a:pt x="470" y="719"/>
                  </a:cubicBezTo>
                  <a:cubicBezTo>
                    <a:pt x="469" y="719"/>
                    <a:pt x="468" y="719"/>
                    <a:pt x="467" y="719"/>
                  </a:cubicBezTo>
                  <a:cubicBezTo>
                    <a:pt x="468" y="719"/>
                    <a:pt x="468" y="719"/>
                    <a:pt x="468" y="719"/>
                  </a:cubicBezTo>
                  <a:cubicBezTo>
                    <a:pt x="498" y="717"/>
                    <a:pt x="511" y="695"/>
                    <a:pt x="499" y="670"/>
                  </a:cubicBezTo>
                  <a:cubicBezTo>
                    <a:pt x="499" y="670"/>
                    <a:pt x="477" y="625"/>
                    <a:pt x="477" y="602"/>
                  </a:cubicBezTo>
                  <a:cubicBezTo>
                    <a:pt x="477" y="559"/>
                    <a:pt x="516" y="524"/>
                    <a:pt x="565" y="524"/>
                  </a:cubicBezTo>
                  <a:cubicBezTo>
                    <a:pt x="613" y="524"/>
                    <a:pt x="653" y="559"/>
                    <a:pt x="653" y="602"/>
                  </a:cubicBezTo>
                  <a:cubicBezTo>
                    <a:pt x="653" y="625"/>
                    <a:pt x="631" y="670"/>
                    <a:pt x="631" y="670"/>
                  </a:cubicBezTo>
                  <a:cubicBezTo>
                    <a:pt x="618" y="696"/>
                    <a:pt x="632" y="717"/>
                    <a:pt x="661" y="719"/>
                  </a:cubicBezTo>
                  <a:cubicBezTo>
                    <a:pt x="662" y="719"/>
                    <a:pt x="662" y="719"/>
                    <a:pt x="663" y="719"/>
                  </a:cubicBezTo>
                  <a:cubicBezTo>
                    <a:pt x="668" y="719"/>
                    <a:pt x="668" y="719"/>
                    <a:pt x="668" y="719"/>
                  </a:cubicBezTo>
                  <a:cubicBezTo>
                    <a:pt x="757" y="719"/>
                    <a:pt x="757" y="719"/>
                    <a:pt x="757" y="719"/>
                  </a:cubicBezTo>
                  <a:cubicBezTo>
                    <a:pt x="915" y="719"/>
                    <a:pt x="915" y="719"/>
                    <a:pt x="915" y="719"/>
                  </a:cubicBezTo>
                  <a:cubicBezTo>
                    <a:pt x="915" y="471"/>
                    <a:pt x="915" y="471"/>
                    <a:pt x="915" y="471"/>
                  </a:cubicBezTo>
                  <a:cubicBezTo>
                    <a:pt x="915" y="471"/>
                    <a:pt x="917" y="301"/>
                    <a:pt x="915" y="271"/>
                  </a:cubicBezTo>
                  <a:cubicBezTo>
                    <a:pt x="915" y="271"/>
                    <a:pt x="915" y="271"/>
                    <a:pt x="915" y="271"/>
                  </a:cubicBezTo>
                  <a:cubicBezTo>
                    <a:pt x="915" y="271"/>
                    <a:pt x="915" y="270"/>
                    <a:pt x="915" y="267"/>
                  </a:cubicBezTo>
                  <a:cubicBezTo>
                    <a:pt x="915" y="0"/>
                    <a:pt x="915" y="0"/>
                    <a:pt x="915" y="0"/>
                  </a:cubicBezTo>
                  <a:cubicBezTo>
                    <a:pt x="915" y="0"/>
                    <a:pt x="888" y="0"/>
                    <a:pt x="872" y="0"/>
                  </a:cubicBezTo>
                  <a:cubicBezTo>
                    <a:pt x="667" y="0"/>
                    <a:pt x="667" y="0"/>
                    <a:pt x="667" y="0"/>
                  </a:cubicBezTo>
                  <a:cubicBezTo>
                    <a:pt x="666" y="0"/>
                    <a:pt x="664" y="0"/>
                    <a:pt x="661" y="0"/>
                  </a:cubicBezTo>
                  <a:cubicBezTo>
                    <a:pt x="661" y="0"/>
                    <a:pt x="660" y="0"/>
                    <a:pt x="660" y="0"/>
                  </a:cubicBezTo>
                  <a:cubicBezTo>
                    <a:pt x="661" y="0"/>
                    <a:pt x="661" y="0"/>
                    <a:pt x="661" y="0"/>
                  </a:cubicBezTo>
                  <a:cubicBezTo>
                    <a:pt x="628" y="0"/>
                    <a:pt x="462" y="0"/>
                    <a:pt x="462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46" y="0"/>
                    <a:pt x="200" y="0"/>
                    <a:pt x="19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6962075" y="2976498"/>
              <a:ext cx="932124" cy="1441069"/>
            </a:xfrm>
            <a:custGeom>
              <a:avLst/>
              <a:gdLst>
                <a:gd name="T0" fmla="*/ 0 w 734"/>
                <a:gd name="T1" fmla="*/ 674 h 1135"/>
                <a:gd name="T2" fmla="*/ 0 w 734"/>
                <a:gd name="T3" fmla="*/ 674 h 1135"/>
                <a:gd name="T4" fmla="*/ 0 w 734"/>
                <a:gd name="T5" fmla="*/ 674 h 1135"/>
                <a:gd name="T6" fmla="*/ 371 w 734"/>
                <a:gd name="T7" fmla="*/ 0 h 1135"/>
                <a:gd name="T8" fmla="*/ 281 w 734"/>
                <a:gd name="T9" fmla="*/ 81 h 1135"/>
                <a:gd name="T10" fmla="*/ 303 w 734"/>
                <a:gd name="T11" fmla="*/ 150 h 1135"/>
                <a:gd name="T12" fmla="*/ 271 w 734"/>
                <a:gd name="T13" fmla="*/ 200 h 1135"/>
                <a:gd name="T14" fmla="*/ 266 w 734"/>
                <a:gd name="T15" fmla="*/ 201 h 1135"/>
                <a:gd name="T16" fmla="*/ 0 w 734"/>
                <a:gd name="T17" fmla="*/ 201 h 1135"/>
                <a:gd name="T18" fmla="*/ 0 w 734"/>
                <a:gd name="T19" fmla="*/ 256 h 1135"/>
                <a:gd name="T20" fmla="*/ 0 w 734"/>
                <a:gd name="T21" fmla="*/ 362 h 1135"/>
                <a:gd name="T22" fmla="*/ 0 w 734"/>
                <a:gd name="T23" fmla="*/ 362 h 1135"/>
                <a:gd name="T24" fmla="*/ 0 w 734"/>
                <a:gd name="T25" fmla="*/ 432 h 1135"/>
                <a:gd name="T26" fmla="*/ 0 w 734"/>
                <a:gd name="T27" fmla="*/ 473 h 1135"/>
                <a:gd name="T28" fmla="*/ 0 w 734"/>
                <a:gd name="T29" fmla="*/ 478 h 1135"/>
                <a:gd name="T30" fmla="*/ 32 w 734"/>
                <a:gd name="T31" fmla="*/ 515 h 1135"/>
                <a:gd name="T32" fmla="*/ 51 w 734"/>
                <a:gd name="T33" fmla="*/ 510 h 1135"/>
                <a:gd name="T34" fmla="*/ 120 w 734"/>
                <a:gd name="T35" fmla="*/ 487 h 1135"/>
                <a:gd name="T36" fmla="*/ 200 w 734"/>
                <a:gd name="T37" fmla="*/ 577 h 1135"/>
                <a:gd name="T38" fmla="*/ 120 w 734"/>
                <a:gd name="T39" fmla="*/ 667 h 1135"/>
                <a:gd name="T40" fmla="*/ 51 w 734"/>
                <a:gd name="T41" fmla="*/ 645 h 1135"/>
                <a:gd name="T42" fmla="*/ 32 w 734"/>
                <a:gd name="T43" fmla="*/ 640 h 1135"/>
                <a:gd name="T44" fmla="*/ 0 w 734"/>
                <a:gd name="T45" fmla="*/ 677 h 1135"/>
                <a:gd name="T46" fmla="*/ 0 w 734"/>
                <a:gd name="T47" fmla="*/ 674 h 1135"/>
                <a:gd name="T48" fmla="*/ 0 w 734"/>
                <a:gd name="T49" fmla="*/ 677 h 1135"/>
                <a:gd name="T50" fmla="*/ 0 w 734"/>
                <a:gd name="T51" fmla="*/ 677 h 1135"/>
                <a:gd name="T52" fmla="*/ 0 w 734"/>
                <a:gd name="T53" fmla="*/ 682 h 1135"/>
                <a:gd name="T54" fmla="*/ 0 w 734"/>
                <a:gd name="T55" fmla="*/ 757 h 1135"/>
                <a:gd name="T56" fmla="*/ 0 w 734"/>
                <a:gd name="T57" fmla="*/ 891 h 1135"/>
                <a:gd name="T58" fmla="*/ 0 w 734"/>
                <a:gd name="T59" fmla="*/ 935 h 1135"/>
                <a:gd name="T60" fmla="*/ 266 w 734"/>
                <a:gd name="T61" fmla="*/ 935 h 1135"/>
                <a:gd name="T62" fmla="*/ 271 w 734"/>
                <a:gd name="T63" fmla="*/ 935 h 1135"/>
                <a:gd name="T64" fmla="*/ 303 w 734"/>
                <a:gd name="T65" fmla="*/ 986 h 1135"/>
                <a:gd name="T66" fmla="*/ 281 w 734"/>
                <a:gd name="T67" fmla="*/ 1055 h 1135"/>
                <a:gd name="T68" fmla="*/ 370 w 734"/>
                <a:gd name="T69" fmla="*/ 1135 h 1135"/>
                <a:gd name="T70" fmla="*/ 460 w 734"/>
                <a:gd name="T71" fmla="*/ 1055 h 1135"/>
                <a:gd name="T72" fmla="*/ 438 w 734"/>
                <a:gd name="T73" fmla="*/ 986 h 1135"/>
                <a:gd name="T74" fmla="*/ 470 w 734"/>
                <a:gd name="T75" fmla="*/ 935 h 1135"/>
                <a:gd name="T76" fmla="*/ 468 w 734"/>
                <a:gd name="T77" fmla="*/ 935 h 1135"/>
                <a:gd name="T78" fmla="*/ 474 w 734"/>
                <a:gd name="T79" fmla="*/ 935 h 1135"/>
                <a:gd name="T80" fmla="*/ 734 w 734"/>
                <a:gd name="T81" fmla="*/ 935 h 1135"/>
                <a:gd name="T82" fmla="*/ 734 w 734"/>
                <a:gd name="T83" fmla="*/ 774 h 1135"/>
                <a:gd name="T84" fmla="*/ 734 w 734"/>
                <a:gd name="T85" fmla="*/ 681 h 1135"/>
                <a:gd name="T86" fmla="*/ 734 w 734"/>
                <a:gd name="T87" fmla="*/ 480 h 1135"/>
                <a:gd name="T88" fmla="*/ 734 w 734"/>
                <a:gd name="T89" fmla="*/ 480 h 1135"/>
                <a:gd name="T90" fmla="*/ 734 w 734"/>
                <a:gd name="T91" fmla="*/ 478 h 1135"/>
                <a:gd name="T92" fmla="*/ 734 w 734"/>
                <a:gd name="T93" fmla="*/ 477 h 1135"/>
                <a:gd name="T94" fmla="*/ 734 w 734"/>
                <a:gd name="T95" fmla="*/ 472 h 1135"/>
                <a:gd name="T96" fmla="*/ 734 w 734"/>
                <a:gd name="T97" fmla="*/ 422 h 1135"/>
                <a:gd name="T98" fmla="*/ 734 w 734"/>
                <a:gd name="T99" fmla="*/ 249 h 1135"/>
                <a:gd name="T100" fmla="*/ 734 w 734"/>
                <a:gd name="T101" fmla="*/ 249 h 1135"/>
                <a:gd name="T102" fmla="*/ 734 w 734"/>
                <a:gd name="T103" fmla="*/ 201 h 1135"/>
                <a:gd name="T104" fmla="*/ 734 w 734"/>
                <a:gd name="T105" fmla="*/ 201 h 1135"/>
                <a:gd name="T106" fmla="*/ 475 w 734"/>
                <a:gd name="T107" fmla="*/ 201 h 1135"/>
                <a:gd name="T108" fmla="*/ 468 w 734"/>
                <a:gd name="T109" fmla="*/ 201 h 1135"/>
                <a:gd name="T110" fmla="*/ 470 w 734"/>
                <a:gd name="T111" fmla="*/ 200 h 1135"/>
                <a:gd name="T112" fmla="*/ 438 w 734"/>
                <a:gd name="T113" fmla="*/ 150 h 1135"/>
                <a:gd name="T114" fmla="*/ 460 w 734"/>
                <a:gd name="T115" fmla="*/ 81 h 1135"/>
                <a:gd name="T116" fmla="*/ 371 w 734"/>
                <a:gd name="T117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34" h="1135">
                  <a:moveTo>
                    <a:pt x="0" y="674"/>
                  </a:moveTo>
                  <a:cubicBezTo>
                    <a:pt x="0" y="674"/>
                    <a:pt x="0" y="674"/>
                    <a:pt x="0" y="674"/>
                  </a:cubicBezTo>
                  <a:cubicBezTo>
                    <a:pt x="0" y="674"/>
                    <a:pt x="0" y="674"/>
                    <a:pt x="0" y="674"/>
                  </a:cubicBezTo>
                  <a:moveTo>
                    <a:pt x="371" y="0"/>
                  </a:moveTo>
                  <a:cubicBezTo>
                    <a:pt x="321" y="0"/>
                    <a:pt x="281" y="36"/>
                    <a:pt x="281" y="81"/>
                  </a:cubicBezTo>
                  <a:cubicBezTo>
                    <a:pt x="281" y="104"/>
                    <a:pt x="303" y="150"/>
                    <a:pt x="303" y="150"/>
                  </a:cubicBezTo>
                  <a:cubicBezTo>
                    <a:pt x="316" y="176"/>
                    <a:pt x="302" y="198"/>
                    <a:pt x="271" y="200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1"/>
                    <a:pt x="0" y="252"/>
                    <a:pt x="0" y="256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73"/>
                    <a:pt x="0" y="473"/>
                    <a:pt x="0" y="473"/>
                  </a:cubicBezTo>
                  <a:cubicBezTo>
                    <a:pt x="0" y="475"/>
                    <a:pt x="0" y="476"/>
                    <a:pt x="0" y="478"/>
                  </a:cubicBezTo>
                  <a:cubicBezTo>
                    <a:pt x="2" y="501"/>
                    <a:pt x="14" y="515"/>
                    <a:pt x="32" y="515"/>
                  </a:cubicBezTo>
                  <a:cubicBezTo>
                    <a:pt x="38" y="515"/>
                    <a:pt x="44" y="513"/>
                    <a:pt x="51" y="510"/>
                  </a:cubicBezTo>
                  <a:cubicBezTo>
                    <a:pt x="51" y="510"/>
                    <a:pt x="97" y="487"/>
                    <a:pt x="120" y="487"/>
                  </a:cubicBezTo>
                  <a:cubicBezTo>
                    <a:pt x="164" y="487"/>
                    <a:pt x="200" y="528"/>
                    <a:pt x="200" y="577"/>
                  </a:cubicBezTo>
                  <a:cubicBezTo>
                    <a:pt x="200" y="627"/>
                    <a:pt x="164" y="667"/>
                    <a:pt x="120" y="667"/>
                  </a:cubicBezTo>
                  <a:cubicBezTo>
                    <a:pt x="97" y="667"/>
                    <a:pt x="51" y="645"/>
                    <a:pt x="51" y="645"/>
                  </a:cubicBezTo>
                  <a:cubicBezTo>
                    <a:pt x="44" y="641"/>
                    <a:pt x="38" y="640"/>
                    <a:pt x="32" y="640"/>
                  </a:cubicBezTo>
                  <a:cubicBezTo>
                    <a:pt x="14" y="640"/>
                    <a:pt x="1" y="654"/>
                    <a:pt x="0" y="677"/>
                  </a:cubicBezTo>
                  <a:cubicBezTo>
                    <a:pt x="0" y="676"/>
                    <a:pt x="0" y="675"/>
                    <a:pt x="0" y="674"/>
                  </a:cubicBezTo>
                  <a:cubicBezTo>
                    <a:pt x="0" y="675"/>
                    <a:pt x="0" y="676"/>
                    <a:pt x="0" y="677"/>
                  </a:cubicBezTo>
                  <a:cubicBezTo>
                    <a:pt x="0" y="677"/>
                    <a:pt x="0" y="677"/>
                    <a:pt x="0" y="677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0" y="757"/>
                    <a:pt x="0" y="757"/>
                    <a:pt x="0" y="757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0" y="907"/>
                    <a:pt x="0" y="935"/>
                    <a:pt x="0" y="935"/>
                  </a:cubicBezTo>
                  <a:cubicBezTo>
                    <a:pt x="266" y="935"/>
                    <a:pt x="266" y="935"/>
                    <a:pt x="266" y="935"/>
                  </a:cubicBezTo>
                  <a:cubicBezTo>
                    <a:pt x="271" y="935"/>
                    <a:pt x="271" y="935"/>
                    <a:pt x="271" y="935"/>
                  </a:cubicBezTo>
                  <a:cubicBezTo>
                    <a:pt x="302" y="937"/>
                    <a:pt x="316" y="959"/>
                    <a:pt x="303" y="986"/>
                  </a:cubicBezTo>
                  <a:cubicBezTo>
                    <a:pt x="303" y="986"/>
                    <a:pt x="281" y="1032"/>
                    <a:pt x="281" y="1055"/>
                  </a:cubicBezTo>
                  <a:cubicBezTo>
                    <a:pt x="281" y="1099"/>
                    <a:pt x="321" y="1135"/>
                    <a:pt x="370" y="1135"/>
                  </a:cubicBezTo>
                  <a:cubicBezTo>
                    <a:pt x="420" y="1135"/>
                    <a:pt x="460" y="1099"/>
                    <a:pt x="460" y="1055"/>
                  </a:cubicBezTo>
                  <a:cubicBezTo>
                    <a:pt x="460" y="1032"/>
                    <a:pt x="438" y="986"/>
                    <a:pt x="438" y="986"/>
                  </a:cubicBezTo>
                  <a:cubicBezTo>
                    <a:pt x="425" y="959"/>
                    <a:pt x="439" y="937"/>
                    <a:pt x="470" y="935"/>
                  </a:cubicBezTo>
                  <a:cubicBezTo>
                    <a:pt x="470" y="935"/>
                    <a:pt x="469" y="935"/>
                    <a:pt x="468" y="935"/>
                  </a:cubicBezTo>
                  <a:cubicBezTo>
                    <a:pt x="470" y="935"/>
                    <a:pt x="472" y="935"/>
                    <a:pt x="474" y="935"/>
                  </a:cubicBezTo>
                  <a:cubicBezTo>
                    <a:pt x="734" y="935"/>
                    <a:pt x="734" y="935"/>
                    <a:pt x="734" y="935"/>
                  </a:cubicBezTo>
                  <a:cubicBezTo>
                    <a:pt x="734" y="774"/>
                    <a:pt x="734" y="774"/>
                    <a:pt x="734" y="774"/>
                  </a:cubicBezTo>
                  <a:cubicBezTo>
                    <a:pt x="734" y="681"/>
                    <a:pt x="734" y="681"/>
                    <a:pt x="734" y="681"/>
                  </a:cubicBezTo>
                  <a:cubicBezTo>
                    <a:pt x="734" y="680"/>
                    <a:pt x="734" y="480"/>
                    <a:pt x="734" y="480"/>
                  </a:cubicBezTo>
                  <a:cubicBezTo>
                    <a:pt x="734" y="480"/>
                    <a:pt x="734" y="480"/>
                    <a:pt x="734" y="480"/>
                  </a:cubicBezTo>
                  <a:cubicBezTo>
                    <a:pt x="734" y="480"/>
                    <a:pt x="734" y="479"/>
                    <a:pt x="734" y="478"/>
                  </a:cubicBezTo>
                  <a:cubicBezTo>
                    <a:pt x="734" y="477"/>
                    <a:pt x="734" y="477"/>
                    <a:pt x="734" y="477"/>
                  </a:cubicBezTo>
                  <a:cubicBezTo>
                    <a:pt x="734" y="472"/>
                    <a:pt x="734" y="472"/>
                    <a:pt x="734" y="472"/>
                  </a:cubicBezTo>
                  <a:cubicBezTo>
                    <a:pt x="734" y="422"/>
                    <a:pt x="734" y="422"/>
                    <a:pt x="734" y="422"/>
                  </a:cubicBezTo>
                  <a:cubicBezTo>
                    <a:pt x="734" y="249"/>
                    <a:pt x="734" y="249"/>
                    <a:pt x="734" y="249"/>
                  </a:cubicBezTo>
                  <a:cubicBezTo>
                    <a:pt x="734" y="249"/>
                    <a:pt x="734" y="249"/>
                    <a:pt x="734" y="249"/>
                  </a:cubicBezTo>
                  <a:cubicBezTo>
                    <a:pt x="734" y="201"/>
                    <a:pt x="734" y="201"/>
                    <a:pt x="734" y="201"/>
                  </a:cubicBezTo>
                  <a:cubicBezTo>
                    <a:pt x="734" y="201"/>
                    <a:pt x="734" y="201"/>
                    <a:pt x="734" y="201"/>
                  </a:cubicBezTo>
                  <a:cubicBezTo>
                    <a:pt x="475" y="201"/>
                    <a:pt x="475" y="201"/>
                    <a:pt x="475" y="201"/>
                  </a:cubicBezTo>
                  <a:cubicBezTo>
                    <a:pt x="471" y="201"/>
                    <a:pt x="469" y="201"/>
                    <a:pt x="468" y="201"/>
                  </a:cubicBezTo>
                  <a:cubicBezTo>
                    <a:pt x="468" y="201"/>
                    <a:pt x="469" y="201"/>
                    <a:pt x="470" y="200"/>
                  </a:cubicBezTo>
                  <a:cubicBezTo>
                    <a:pt x="439" y="198"/>
                    <a:pt x="425" y="176"/>
                    <a:pt x="438" y="150"/>
                  </a:cubicBezTo>
                  <a:cubicBezTo>
                    <a:pt x="438" y="150"/>
                    <a:pt x="460" y="104"/>
                    <a:pt x="460" y="81"/>
                  </a:cubicBezTo>
                  <a:cubicBezTo>
                    <a:pt x="460" y="36"/>
                    <a:pt x="420" y="0"/>
                    <a:pt x="37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4341745" y="2979883"/>
              <a:ext cx="940023" cy="1452354"/>
            </a:xfrm>
            <a:custGeom>
              <a:avLst/>
              <a:gdLst>
                <a:gd name="T0" fmla="*/ 0 w 740"/>
                <a:gd name="T1" fmla="*/ 660 h 1144"/>
                <a:gd name="T2" fmla="*/ 0 w 740"/>
                <a:gd name="T3" fmla="*/ 660 h 1144"/>
                <a:gd name="T4" fmla="*/ 0 w 740"/>
                <a:gd name="T5" fmla="*/ 660 h 1144"/>
                <a:gd name="T6" fmla="*/ 740 w 740"/>
                <a:gd name="T7" fmla="*/ 465 h 1144"/>
                <a:gd name="T8" fmla="*/ 740 w 740"/>
                <a:gd name="T9" fmla="*/ 465 h 1144"/>
                <a:gd name="T10" fmla="*/ 740 w 740"/>
                <a:gd name="T11" fmla="*/ 465 h 1144"/>
                <a:gd name="T12" fmla="*/ 367 w 740"/>
                <a:gd name="T13" fmla="*/ 0 h 1144"/>
                <a:gd name="T14" fmla="*/ 276 w 740"/>
                <a:gd name="T15" fmla="*/ 81 h 1144"/>
                <a:gd name="T16" fmla="*/ 299 w 740"/>
                <a:gd name="T17" fmla="*/ 151 h 1144"/>
                <a:gd name="T18" fmla="*/ 266 w 740"/>
                <a:gd name="T19" fmla="*/ 202 h 1144"/>
                <a:gd name="T20" fmla="*/ 268 w 740"/>
                <a:gd name="T21" fmla="*/ 202 h 1144"/>
                <a:gd name="T22" fmla="*/ 262 w 740"/>
                <a:gd name="T23" fmla="*/ 202 h 1144"/>
                <a:gd name="T24" fmla="*/ 0 w 740"/>
                <a:gd name="T25" fmla="*/ 202 h 1144"/>
                <a:gd name="T26" fmla="*/ 0 w 740"/>
                <a:gd name="T27" fmla="*/ 365 h 1144"/>
                <a:gd name="T28" fmla="*/ 0 w 740"/>
                <a:gd name="T29" fmla="*/ 458 h 1144"/>
                <a:gd name="T30" fmla="*/ 0 w 740"/>
                <a:gd name="T31" fmla="*/ 660 h 1144"/>
                <a:gd name="T32" fmla="*/ 0 w 740"/>
                <a:gd name="T33" fmla="*/ 660 h 1144"/>
                <a:gd name="T34" fmla="*/ 0 w 740"/>
                <a:gd name="T35" fmla="*/ 663 h 1144"/>
                <a:gd name="T36" fmla="*/ 0 w 740"/>
                <a:gd name="T37" fmla="*/ 663 h 1144"/>
                <a:gd name="T38" fmla="*/ 0 w 740"/>
                <a:gd name="T39" fmla="*/ 668 h 1144"/>
                <a:gd name="T40" fmla="*/ 0 w 740"/>
                <a:gd name="T41" fmla="*/ 719 h 1144"/>
                <a:gd name="T42" fmla="*/ 0 w 740"/>
                <a:gd name="T43" fmla="*/ 894 h 1144"/>
                <a:gd name="T44" fmla="*/ 0 w 740"/>
                <a:gd name="T45" fmla="*/ 894 h 1144"/>
                <a:gd name="T46" fmla="*/ 0 w 740"/>
                <a:gd name="T47" fmla="*/ 942 h 1144"/>
                <a:gd name="T48" fmla="*/ 0 w 740"/>
                <a:gd name="T49" fmla="*/ 942 h 1144"/>
                <a:gd name="T50" fmla="*/ 0 w 740"/>
                <a:gd name="T51" fmla="*/ 942 h 1144"/>
                <a:gd name="T52" fmla="*/ 262 w 740"/>
                <a:gd name="T53" fmla="*/ 942 h 1144"/>
                <a:gd name="T54" fmla="*/ 269 w 740"/>
                <a:gd name="T55" fmla="*/ 942 h 1144"/>
                <a:gd name="T56" fmla="*/ 266 w 740"/>
                <a:gd name="T57" fmla="*/ 942 h 1144"/>
                <a:gd name="T58" fmla="*/ 299 w 740"/>
                <a:gd name="T59" fmla="*/ 993 h 1144"/>
                <a:gd name="T60" fmla="*/ 276 w 740"/>
                <a:gd name="T61" fmla="*/ 1063 h 1144"/>
                <a:gd name="T62" fmla="*/ 366 w 740"/>
                <a:gd name="T63" fmla="*/ 1144 h 1144"/>
                <a:gd name="T64" fmla="*/ 457 w 740"/>
                <a:gd name="T65" fmla="*/ 1063 h 1144"/>
                <a:gd name="T66" fmla="*/ 434 w 740"/>
                <a:gd name="T67" fmla="*/ 993 h 1144"/>
                <a:gd name="T68" fmla="*/ 467 w 740"/>
                <a:gd name="T69" fmla="*/ 942 h 1144"/>
                <a:gd name="T70" fmla="*/ 472 w 740"/>
                <a:gd name="T71" fmla="*/ 942 h 1144"/>
                <a:gd name="T72" fmla="*/ 739 w 740"/>
                <a:gd name="T73" fmla="*/ 942 h 1144"/>
                <a:gd name="T74" fmla="*/ 740 w 740"/>
                <a:gd name="T75" fmla="*/ 886 h 1144"/>
                <a:gd name="T76" fmla="*/ 740 w 740"/>
                <a:gd name="T77" fmla="*/ 779 h 1144"/>
                <a:gd name="T78" fmla="*/ 740 w 740"/>
                <a:gd name="T79" fmla="*/ 779 h 1144"/>
                <a:gd name="T80" fmla="*/ 740 w 740"/>
                <a:gd name="T81" fmla="*/ 709 h 1144"/>
                <a:gd name="T82" fmla="*/ 740 w 740"/>
                <a:gd name="T83" fmla="*/ 667 h 1144"/>
                <a:gd name="T84" fmla="*/ 740 w 740"/>
                <a:gd name="T85" fmla="*/ 663 h 1144"/>
                <a:gd name="T86" fmla="*/ 708 w 740"/>
                <a:gd name="T87" fmla="*/ 626 h 1144"/>
                <a:gd name="T88" fmla="*/ 689 w 740"/>
                <a:gd name="T89" fmla="*/ 631 h 1144"/>
                <a:gd name="T90" fmla="*/ 619 w 740"/>
                <a:gd name="T91" fmla="*/ 653 h 1144"/>
                <a:gd name="T92" fmla="*/ 538 w 740"/>
                <a:gd name="T93" fmla="*/ 563 h 1144"/>
                <a:gd name="T94" fmla="*/ 619 w 740"/>
                <a:gd name="T95" fmla="*/ 472 h 1144"/>
                <a:gd name="T96" fmla="*/ 689 w 740"/>
                <a:gd name="T97" fmla="*/ 495 h 1144"/>
                <a:gd name="T98" fmla="*/ 708 w 740"/>
                <a:gd name="T99" fmla="*/ 500 h 1144"/>
                <a:gd name="T100" fmla="*/ 740 w 740"/>
                <a:gd name="T101" fmla="*/ 462 h 1144"/>
                <a:gd name="T102" fmla="*/ 740 w 740"/>
                <a:gd name="T103" fmla="*/ 465 h 1144"/>
                <a:gd name="T104" fmla="*/ 740 w 740"/>
                <a:gd name="T105" fmla="*/ 462 h 1144"/>
                <a:gd name="T106" fmla="*/ 740 w 740"/>
                <a:gd name="T107" fmla="*/ 462 h 1144"/>
                <a:gd name="T108" fmla="*/ 740 w 740"/>
                <a:gd name="T109" fmla="*/ 457 h 1144"/>
                <a:gd name="T110" fmla="*/ 740 w 740"/>
                <a:gd name="T111" fmla="*/ 381 h 1144"/>
                <a:gd name="T112" fmla="*/ 740 w 740"/>
                <a:gd name="T113" fmla="*/ 247 h 1144"/>
                <a:gd name="T114" fmla="*/ 740 w 740"/>
                <a:gd name="T115" fmla="*/ 202 h 1144"/>
                <a:gd name="T116" fmla="*/ 472 w 740"/>
                <a:gd name="T117" fmla="*/ 202 h 1144"/>
                <a:gd name="T118" fmla="*/ 467 w 740"/>
                <a:gd name="T119" fmla="*/ 202 h 1144"/>
                <a:gd name="T120" fmla="*/ 434 w 740"/>
                <a:gd name="T121" fmla="*/ 151 h 1144"/>
                <a:gd name="T122" fmla="*/ 457 w 740"/>
                <a:gd name="T123" fmla="*/ 81 h 1144"/>
                <a:gd name="T124" fmla="*/ 367 w 740"/>
                <a:gd name="T125" fmla="*/ 0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40" h="1144">
                  <a:moveTo>
                    <a:pt x="0" y="660"/>
                  </a:moveTo>
                  <a:cubicBezTo>
                    <a:pt x="0" y="660"/>
                    <a:pt x="0" y="660"/>
                    <a:pt x="0" y="660"/>
                  </a:cubicBezTo>
                  <a:cubicBezTo>
                    <a:pt x="0" y="660"/>
                    <a:pt x="0" y="660"/>
                    <a:pt x="0" y="660"/>
                  </a:cubicBezTo>
                  <a:moveTo>
                    <a:pt x="740" y="465"/>
                  </a:moveTo>
                  <a:cubicBezTo>
                    <a:pt x="740" y="465"/>
                    <a:pt x="740" y="465"/>
                    <a:pt x="740" y="465"/>
                  </a:cubicBezTo>
                  <a:cubicBezTo>
                    <a:pt x="740" y="465"/>
                    <a:pt x="740" y="465"/>
                    <a:pt x="740" y="465"/>
                  </a:cubicBezTo>
                  <a:moveTo>
                    <a:pt x="367" y="0"/>
                  </a:moveTo>
                  <a:cubicBezTo>
                    <a:pt x="317" y="0"/>
                    <a:pt x="276" y="37"/>
                    <a:pt x="276" y="81"/>
                  </a:cubicBezTo>
                  <a:cubicBezTo>
                    <a:pt x="276" y="104"/>
                    <a:pt x="299" y="151"/>
                    <a:pt x="299" y="151"/>
                  </a:cubicBezTo>
                  <a:cubicBezTo>
                    <a:pt x="312" y="178"/>
                    <a:pt x="297" y="200"/>
                    <a:pt x="266" y="202"/>
                  </a:cubicBezTo>
                  <a:cubicBezTo>
                    <a:pt x="267" y="202"/>
                    <a:pt x="268" y="202"/>
                    <a:pt x="268" y="202"/>
                  </a:cubicBezTo>
                  <a:cubicBezTo>
                    <a:pt x="267" y="202"/>
                    <a:pt x="265" y="202"/>
                    <a:pt x="262" y="202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458"/>
                    <a:pt x="0" y="458"/>
                    <a:pt x="0" y="458"/>
                  </a:cubicBezTo>
                  <a:cubicBezTo>
                    <a:pt x="0" y="460"/>
                    <a:pt x="0" y="660"/>
                    <a:pt x="0" y="660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661"/>
                    <a:pt x="0" y="662"/>
                    <a:pt x="0" y="663"/>
                  </a:cubicBezTo>
                  <a:cubicBezTo>
                    <a:pt x="0" y="663"/>
                    <a:pt x="0" y="663"/>
                    <a:pt x="0" y="663"/>
                  </a:cubicBezTo>
                  <a:cubicBezTo>
                    <a:pt x="0" y="668"/>
                    <a:pt x="0" y="668"/>
                    <a:pt x="0" y="668"/>
                  </a:cubicBezTo>
                  <a:cubicBezTo>
                    <a:pt x="0" y="719"/>
                    <a:pt x="0" y="719"/>
                    <a:pt x="0" y="719"/>
                  </a:cubicBezTo>
                  <a:cubicBezTo>
                    <a:pt x="0" y="894"/>
                    <a:pt x="0" y="894"/>
                    <a:pt x="0" y="894"/>
                  </a:cubicBezTo>
                  <a:cubicBezTo>
                    <a:pt x="0" y="894"/>
                    <a:pt x="0" y="894"/>
                    <a:pt x="0" y="894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0" y="942"/>
                    <a:pt x="0" y="942"/>
                    <a:pt x="0" y="942"/>
                  </a:cubicBezTo>
                  <a:cubicBezTo>
                    <a:pt x="262" y="942"/>
                    <a:pt x="262" y="942"/>
                    <a:pt x="262" y="942"/>
                  </a:cubicBezTo>
                  <a:cubicBezTo>
                    <a:pt x="265" y="942"/>
                    <a:pt x="268" y="942"/>
                    <a:pt x="269" y="942"/>
                  </a:cubicBezTo>
                  <a:cubicBezTo>
                    <a:pt x="268" y="942"/>
                    <a:pt x="267" y="942"/>
                    <a:pt x="266" y="942"/>
                  </a:cubicBezTo>
                  <a:cubicBezTo>
                    <a:pt x="297" y="944"/>
                    <a:pt x="312" y="967"/>
                    <a:pt x="299" y="993"/>
                  </a:cubicBezTo>
                  <a:cubicBezTo>
                    <a:pt x="299" y="993"/>
                    <a:pt x="276" y="1040"/>
                    <a:pt x="276" y="1063"/>
                  </a:cubicBezTo>
                  <a:cubicBezTo>
                    <a:pt x="276" y="1108"/>
                    <a:pt x="316" y="1144"/>
                    <a:pt x="366" y="1144"/>
                  </a:cubicBezTo>
                  <a:cubicBezTo>
                    <a:pt x="416" y="1144"/>
                    <a:pt x="457" y="1108"/>
                    <a:pt x="457" y="1063"/>
                  </a:cubicBezTo>
                  <a:cubicBezTo>
                    <a:pt x="457" y="1040"/>
                    <a:pt x="434" y="993"/>
                    <a:pt x="434" y="993"/>
                  </a:cubicBezTo>
                  <a:cubicBezTo>
                    <a:pt x="421" y="967"/>
                    <a:pt x="436" y="944"/>
                    <a:pt x="467" y="942"/>
                  </a:cubicBezTo>
                  <a:cubicBezTo>
                    <a:pt x="472" y="942"/>
                    <a:pt x="472" y="942"/>
                    <a:pt x="472" y="942"/>
                  </a:cubicBezTo>
                  <a:cubicBezTo>
                    <a:pt x="739" y="942"/>
                    <a:pt x="739" y="942"/>
                    <a:pt x="739" y="942"/>
                  </a:cubicBezTo>
                  <a:cubicBezTo>
                    <a:pt x="739" y="942"/>
                    <a:pt x="740" y="890"/>
                    <a:pt x="740" y="886"/>
                  </a:cubicBezTo>
                  <a:cubicBezTo>
                    <a:pt x="740" y="779"/>
                    <a:pt x="740" y="779"/>
                    <a:pt x="740" y="779"/>
                  </a:cubicBezTo>
                  <a:cubicBezTo>
                    <a:pt x="740" y="779"/>
                    <a:pt x="740" y="779"/>
                    <a:pt x="740" y="779"/>
                  </a:cubicBezTo>
                  <a:cubicBezTo>
                    <a:pt x="740" y="709"/>
                    <a:pt x="740" y="709"/>
                    <a:pt x="740" y="709"/>
                  </a:cubicBezTo>
                  <a:cubicBezTo>
                    <a:pt x="740" y="667"/>
                    <a:pt x="740" y="667"/>
                    <a:pt x="740" y="667"/>
                  </a:cubicBezTo>
                  <a:cubicBezTo>
                    <a:pt x="740" y="666"/>
                    <a:pt x="740" y="664"/>
                    <a:pt x="740" y="663"/>
                  </a:cubicBezTo>
                  <a:cubicBezTo>
                    <a:pt x="738" y="640"/>
                    <a:pt x="725" y="626"/>
                    <a:pt x="708" y="626"/>
                  </a:cubicBezTo>
                  <a:cubicBezTo>
                    <a:pt x="702" y="626"/>
                    <a:pt x="695" y="627"/>
                    <a:pt x="689" y="631"/>
                  </a:cubicBezTo>
                  <a:cubicBezTo>
                    <a:pt x="689" y="631"/>
                    <a:pt x="642" y="653"/>
                    <a:pt x="619" y="653"/>
                  </a:cubicBezTo>
                  <a:cubicBezTo>
                    <a:pt x="574" y="653"/>
                    <a:pt x="538" y="613"/>
                    <a:pt x="538" y="563"/>
                  </a:cubicBezTo>
                  <a:cubicBezTo>
                    <a:pt x="538" y="513"/>
                    <a:pt x="574" y="472"/>
                    <a:pt x="619" y="472"/>
                  </a:cubicBezTo>
                  <a:cubicBezTo>
                    <a:pt x="642" y="472"/>
                    <a:pt x="689" y="495"/>
                    <a:pt x="689" y="495"/>
                  </a:cubicBezTo>
                  <a:cubicBezTo>
                    <a:pt x="695" y="498"/>
                    <a:pt x="702" y="500"/>
                    <a:pt x="708" y="500"/>
                  </a:cubicBezTo>
                  <a:cubicBezTo>
                    <a:pt x="725" y="500"/>
                    <a:pt x="738" y="486"/>
                    <a:pt x="740" y="462"/>
                  </a:cubicBezTo>
                  <a:cubicBezTo>
                    <a:pt x="740" y="463"/>
                    <a:pt x="740" y="464"/>
                    <a:pt x="740" y="465"/>
                  </a:cubicBezTo>
                  <a:cubicBezTo>
                    <a:pt x="740" y="464"/>
                    <a:pt x="740" y="463"/>
                    <a:pt x="740" y="462"/>
                  </a:cubicBezTo>
                  <a:cubicBezTo>
                    <a:pt x="740" y="462"/>
                    <a:pt x="740" y="462"/>
                    <a:pt x="740" y="462"/>
                  </a:cubicBezTo>
                  <a:cubicBezTo>
                    <a:pt x="740" y="457"/>
                    <a:pt x="740" y="457"/>
                    <a:pt x="740" y="457"/>
                  </a:cubicBezTo>
                  <a:cubicBezTo>
                    <a:pt x="740" y="381"/>
                    <a:pt x="740" y="381"/>
                    <a:pt x="740" y="381"/>
                  </a:cubicBezTo>
                  <a:cubicBezTo>
                    <a:pt x="740" y="247"/>
                    <a:pt x="740" y="247"/>
                    <a:pt x="740" y="247"/>
                  </a:cubicBezTo>
                  <a:cubicBezTo>
                    <a:pt x="740" y="230"/>
                    <a:pt x="740" y="202"/>
                    <a:pt x="740" y="202"/>
                  </a:cubicBezTo>
                  <a:cubicBezTo>
                    <a:pt x="472" y="202"/>
                    <a:pt x="472" y="202"/>
                    <a:pt x="472" y="202"/>
                  </a:cubicBezTo>
                  <a:cubicBezTo>
                    <a:pt x="467" y="202"/>
                    <a:pt x="467" y="202"/>
                    <a:pt x="467" y="202"/>
                  </a:cubicBezTo>
                  <a:cubicBezTo>
                    <a:pt x="436" y="200"/>
                    <a:pt x="421" y="178"/>
                    <a:pt x="434" y="151"/>
                  </a:cubicBezTo>
                  <a:cubicBezTo>
                    <a:pt x="434" y="151"/>
                    <a:pt x="457" y="104"/>
                    <a:pt x="457" y="81"/>
                  </a:cubicBezTo>
                  <a:cubicBezTo>
                    <a:pt x="457" y="37"/>
                    <a:pt x="417" y="0"/>
                    <a:pt x="367" y="0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/>
            <p:cNvSpPr>
              <a:spLocks/>
            </p:cNvSpPr>
            <p:nvPr/>
          </p:nvSpPr>
          <p:spPr bwMode="auto">
            <a:xfrm>
              <a:off x="5414929" y="2978755"/>
              <a:ext cx="1442197" cy="1441069"/>
            </a:xfrm>
            <a:custGeom>
              <a:avLst/>
              <a:gdLst>
                <a:gd name="T0" fmla="*/ 559 w 1136"/>
                <a:gd name="T1" fmla="*/ 0 h 1135"/>
                <a:gd name="T2" fmla="*/ 459 w 1136"/>
                <a:gd name="T3" fmla="*/ 90 h 1135"/>
                <a:gd name="T4" fmla="*/ 482 w 1136"/>
                <a:gd name="T5" fmla="*/ 163 h 1135"/>
                <a:gd name="T6" fmla="*/ 484 w 1136"/>
                <a:gd name="T7" fmla="*/ 185 h 1135"/>
                <a:gd name="T8" fmla="*/ 460 w 1136"/>
                <a:gd name="T9" fmla="*/ 196 h 1135"/>
                <a:gd name="T10" fmla="*/ 456 w 1136"/>
                <a:gd name="T11" fmla="*/ 196 h 1135"/>
                <a:gd name="T12" fmla="*/ 196 w 1136"/>
                <a:gd name="T13" fmla="*/ 196 h 1135"/>
                <a:gd name="T14" fmla="*/ 196 w 1136"/>
                <a:gd name="T15" fmla="*/ 455 h 1135"/>
                <a:gd name="T16" fmla="*/ 196 w 1136"/>
                <a:gd name="T17" fmla="*/ 460 h 1135"/>
                <a:gd name="T18" fmla="*/ 177 w 1136"/>
                <a:gd name="T19" fmla="*/ 485 h 1135"/>
                <a:gd name="T20" fmla="*/ 163 w 1136"/>
                <a:gd name="T21" fmla="*/ 482 h 1135"/>
                <a:gd name="T22" fmla="*/ 91 w 1136"/>
                <a:gd name="T23" fmla="*/ 458 h 1135"/>
                <a:gd name="T24" fmla="*/ 0 w 1136"/>
                <a:gd name="T25" fmla="*/ 558 h 1135"/>
                <a:gd name="T26" fmla="*/ 91 w 1136"/>
                <a:gd name="T27" fmla="*/ 658 h 1135"/>
                <a:gd name="T28" fmla="*/ 163 w 1136"/>
                <a:gd name="T29" fmla="*/ 635 h 1135"/>
                <a:gd name="T30" fmla="*/ 177 w 1136"/>
                <a:gd name="T31" fmla="*/ 631 h 1135"/>
                <a:gd name="T32" fmla="*/ 196 w 1136"/>
                <a:gd name="T33" fmla="*/ 657 h 1135"/>
                <a:gd name="T34" fmla="*/ 196 w 1136"/>
                <a:gd name="T35" fmla="*/ 657 h 1135"/>
                <a:gd name="T36" fmla="*/ 196 w 1136"/>
                <a:gd name="T37" fmla="*/ 660 h 1135"/>
                <a:gd name="T38" fmla="*/ 196 w 1136"/>
                <a:gd name="T39" fmla="*/ 939 h 1135"/>
                <a:gd name="T40" fmla="*/ 252 w 1136"/>
                <a:gd name="T41" fmla="*/ 939 h 1135"/>
                <a:gd name="T42" fmla="*/ 460 w 1136"/>
                <a:gd name="T43" fmla="*/ 939 h 1135"/>
                <a:gd name="T44" fmla="*/ 460 w 1136"/>
                <a:gd name="T45" fmla="*/ 939 h 1135"/>
                <a:gd name="T46" fmla="*/ 484 w 1136"/>
                <a:gd name="T47" fmla="*/ 950 h 1135"/>
                <a:gd name="T48" fmla="*/ 482 w 1136"/>
                <a:gd name="T49" fmla="*/ 972 h 1135"/>
                <a:gd name="T50" fmla="*/ 459 w 1136"/>
                <a:gd name="T51" fmla="*/ 1044 h 1135"/>
                <a:gd name="T52" fmla="*/ 559 w 1136"/>
                <a:gd name="T53" fmla="*/ 1135 h 1135"/>
                <a:gd name="T54" fmla="*/ 659 w 1136"/>
                <a:gd name="T55" fmla="*/ 1044 h 1135"/>
                <a:gd name="T56" fmla="*/ 635 w 1136"/>
                <a:gd name="T57" fmla="*/ 972 h 1135"/>
                <a:gd name="T58" fmla="*/ 634 w 1136"/>
                <a:gd name="T59" fmla="*/ 950 h 1135"/>
                <a:gd name="T60" fmla="*/ 657 w 1136"/>
                <a:gd name="T61" fmla="*/ 939 h 1135"/>
                <a:gd name="T62" fmla="*/ 661 w 1136"/>
                <a:gd name="T63" fmla="*/ 939 h 1135"/>
                <a:gd name="T64" fmla="*/ 758 w 1136"/>
                <a:gd name="T65" fmla="*/ 939 h 1135"/>
                <a:gd name="T66" fmla="*/ 758 w 1136"/>
                <a:gd name="T67" fmla="*/ 939 h 1135"/>
                <a:gd name="T68" fmla="*/ 873 w 1136"/>
                <a:gd name="T69" fmla="*/ 939 h 1135"/>
                <a:gd name="T70" fmla="*/ 940 w 1136"/>
                <a:gd name="T71" fmla="*/ 939 h 1135"/>
                <a:gd name="T72" fmla="*/ 940 w 1136"/>
                <a:gd name="T73" fmla="*/ 657 h 1135"/>
                <a:gd name="T74" fmla="*/ 940 w 1136"/>
                <a:gd name="T75" fmla="*/ 657 h 1135"/>
                <a:gd name="T76" fmla="*/ 959 w 1136"/>
                <a:gd name="T77" fmla="*/ 632 h 1135"/>
                <a:gd name="T78" fmla="*/ 973 w 1136"/>
                <a:gd name="T79" fmla="*/ 635 h 1135"/>
                <a:gd name="T80" fmla="*/ 1045 w 1136"/>
                <a:gd name="T81" fmla="*/ 658 h 1135"/>
                <a:gd name="T82" fmla="*/ 1136 w 1136"/>
                <a:gd name="T83" fmla="*/ 558 h 1135"/>
                <a:gd name="T84" fmla="*/ 1045 w 1136"/>
                <a:gd name="T85" fmla="*/ 459 h 1135"/>
                <a:gd name="T86" fmla="*/ 973 w 1136"/>
                <a:gd name="T87" fmla="*/ 482 h 1135"/>
                <a:gd name="T88" fmla="*/ 959 w 1136"/>
                <a:gd name="T89" fmla="*/ 485 h 1135"/>
                <a:gd name="T90" fmla="*/ 940 w 1136"/>
                <a:gd name="T91" fmla="*/ 460 h 1135"/>
                <a:gd name="T92" fmla="*/ 940 w 1136"/>
                <a:gd name="T93" fmla="*/ 456 h 1135"/>
                <a:gd name="T94" fmla="*/ 940 w 1136"/>
                <a:gd name="T95" fmla="*/ 196 h 1135"/>
                <a:gd name="T96" fmla="*/ 892 w 1136"/>
                <a:gd name="T97" fmla="*/ 196 h 1135"/>
                <a:gd name="T98" fmla="*/ 892 w 1136"/>
                <a:gd name="T99" fmla="*/ 196 h 1135"/>
                <a:gd name="T100" fmla="*/ 661 w 1136"/>
                <a:gd name="T101" fmla="*/ 196 h 1135"/>
                <a:gd name="T102" fmla="*/ 657 w 1136"/>
                <a:gd name="T103" fmla="*/ 196 h 1135"/>
                <a:gd name="T104" fmla="*/ 657 w 1136"/>
                <a:gd name="T105" fmla="*/ 196 h 1135"/>
                <a:gd name="T106" fmla="*/ 634 w 1136"/>
                <a:gd name="T107" fmla="*/ 185 h 1135"/>
                <a:gd name="T108" fmla="*/ 635 w 1136"/>
                <a:gd name="T109" fmla="*/ 163 h 1135"/>
                <a:gd name="T110" fmla="*/ 659 w 1136"/>
                <a:gd name="T111" fmla="*/ 90 h 1135"/>
                <a:gd name="T112" fmla="*/ 559 w 1136"/>
                <a:gd name="T113" fmla="*/ 0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6" h="1135">
                  <a:moveTo>
                    <a:pt x="559" y="0"/>
                  </a:moveTo>
                  <a:cubicBezTo>
                    <a:pt x="504" y="0"/>
                    <a:pt x="459" y="41"/>
                    <a:pt x="459" y="90"/>
                  </a:cubicBezTo>
                  <a:cubicBezTo>
                    <a:pt x="459" y="115"/>
                    <a:pt x="480" y="158"/>
                    <a:pt x="482" y="163"/>
                  </a:cubicBezTo>
                  <a:cubicBezTo>
                    <a:pt x="486" y="172"/>
                    <a:pt x="487" y="179"/>
                    <a:pt x="484" y="185"/>
                  </a:cubicBezTo>
                  <a:cubicBezTo>
                    <a:pt x="480" y="191"/>
                    <a:pt x="471" y="195"/>
                    <a:pt x="460" y="196"/>
                  </a:cubicBezTo>
                  <a:cubicBezTo>
                    <a:pt x="456" y="196"/>
                    <a:pt x="456" y="196"/>
                    <a:pt x="45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455"/>
                    <a:pt x="196" y="455"/>
                    <a:pt x="196" y="455"/>
                  </a:cubicBezTo>
                  <a:cubicBezTo>
                    <a:pt x="196" y="460"/>
                    <a:pt x="196" y="460"/>
                    <a:pt x="196" y="460"/>
                  </a:cubicBezTo>
                  <a:cubicBezTo>
                    <a:pt x="196" y="466"/>
                    <a:pt x="193" y="485"/>
                    <a:pt x="177" y="485"/>
                  </a:cubicBezTo>
                  <a:cubicBezTo>
                    <a:pt x="173" y="485"/>
                    <a:pt x="168" y="484"/>
                    <a:pt x="163" y="482"/>
                  </a:cubicBezTo>
                  <a:cubicBezTo>
                    <a:pt x="158" y="479"/>
                    <a:pt x="115" y="458"/>
                    <a:pt x="91" y="458"/>
                  </a:cubicBezTo>
                  <a:cubicBezTo>
                    <a:pt x="41" y="458"/>
                    <a:pt x="0" y="503"/>
                    <a:pt x="0" y="558"/>
                  </a:cubicBezTo>
                  <a:cubicBezTo>
                    <a:pt x="0" y="613"/>
                    <a:pt x="41" y="658"/>
                    <a:pt x="91" y="658"/>
                  </a:cubicBezTo>
                  <a:cubicBezTo>
                    <a:pt x="115" y="658"/>
                    <a:pt x="158" y="637"/>
                    <a:pt x="163" y="635"/>
                  </a:cubicBezTo>
                  <a:cubicBezTo>
                    <a:pt x="168" y="633"/>
                    <a:pt x="172" y="631"/>
                    <a:pt x="177" y="631"/>
                  </a:cubicBezTo>
                  <a:cubicBezTo>
                    <a:pt x="193" y="631"/>
                    <a:pt x="196" y="651"/>
                    <a:pt x="196" y="657"/>
                  </a:cubicBezTo>
                  <a:cubicBezTo>
                    <a:pt x="196" y="657"/>
                    <a:pt x="196" y="657"/>
                    <a:pt x="196" y="657"/>
                  </a:cubicBezTo>
                  <a:cubicBezTo>
                    <a:pt x="196" y="658"/>
                    <a:pt x="196" y="659"/>
                    <a:pt x="196" y="660"/>
                  </a:cubicBezTo>
                  <a:cubicBezTo>
                    <a:pt x="196" y="939"/>
                    <a:pt x="196" y="939"/>
                    <a:pt x="196" y="939"/>
                  </a:cubicBezTo>
                  <a:cubicBezTo>
                    <a:pt x="252" y="939"/>
                    <a:pt x="252" y="939"/>
                    <a:pt x="252" y="939"/>
                  </a:cubicBezTo>
                  <a:cubicBezTo>
                    <a:pt x="252" y="939"/>
                    <a:pt x="459" y="939"/>
                    <a:pt x="460" y="939"/>
                  </a:cubicBezTo>
                  <a:cubicBezTo>
                    <a:pt x="460" y="939"/>
                    <a:pt x="460" y="939"/>
                    <a:pt x="460" y="939"/>
                  </a:cubicBezTo>
                  <a:cubicBezTo>
                    <a:pt x="471" y="940"/>
                    <a:pt x="480" y="944"/>
                    <a:pt x="484" y="950"/>
                  </a:cubicBezTo>
                  <a:cubicBezTo>
                    <a:pt x="487" y="956"/>
                    <a:pt x="486" y="963"/>
                    <a:pt x="482" y="972"/>
                  </a:cubicBezTo>
                  <a:cubicBezTo>
                    <a:pt x="480" y="977"/>
                    <a:pt x="459" y="1020"/>
                    <a:pt x="459" y="1044"/>
                  </a:cubicBezTo>
                  <a:cubicBezTo>
                    <a:pt x="459" y="1094"/>
                    <a:pt x="504" y="1135"/>
                    <a:pt x="559" y="1135"/>
                  </a:cubicBezTo>
                  <a:cubicBezTo>
                    <a:pt x="614" y="1135"/>
                    <a:pt x="659" y="1094"/>
                    <a:pt x="659" y="1044"/>
                  </a:cubicBezTo>
                  <a:cubicBezTo>
                    <a:pt x="659" y="1020"/>
                    <a:pt x="638" y="977"/>
                    <a:pt x="635" y="972"/>
                  </a:cubicBezTo>
                  <a:cubicBezTo>
                    <a:pt x="631" y="963"/>
                    <a:pt x="631" y="956"/>
                    <a:pt x="634" y="950"/>
                  </a:cubicBezTo>
                  <a:cubicBezTo>
                    <a:pt x="638" y="944"/>
                    <a:pt x="646" y="940"/>
                    <a:pt x="657" y="939"/>
                  </a:cubicBezTo>
                  <a:cubicBezTo>
                    <a:pt x="661" y="939"/>
                    <a:pt x="661" y="939"/>
                    <a:pt x="661" y="939"/>
                  </a:cubicBezTo>
                  <a:cubicBezTo>
                    <a:pt x="758" y="939"/>
                    <a:pt x="758" y="939"/>
                    <a:pt x="758" y="939"/>
                  </a:cubicBezTo>
                  <a:cubicBezTo>
                    <a:pt x="758" y="939"/>
                    <a:pt x="758" y="939"/>
                    <a:pt x="758" y="939"/>
                  </a:cubicBezTo>
                  <a:cubicBezTo>
                    <a:pt x="873" y="939"/>
                    <a:pt x="873" y="939"/>
                    <a:pt x="873" y="939"/>
                  </a:cubicBezTo>
                  <a:cubicBezTo>
                    <a:pt x="877" y="939"/>
                    <a:pt x="940" y="939"/>
                    <a:pt x="940" y="939"/>
                  </a:cubicBezTo>
                  <a:cubicBezTo>
                    <a:pt x="940" y="939"/>
                    <a:pt x="940" y="658"/>
                    <a:pt x="940" y="657"/>
                  </a:cubicBezTo>
                  <a:cubicBezTo>
                    <a:pt x="940" y="657"/>
                    <a:pt x="940" y="657"/>
                    <a:pt x="940" y="657"/>
                  </a:cubicBezTo>
                  <a:cubicBezTo>
                    <a:pt x="940" y="651"/>
                    <a:pt x="943" y="632"/>
                    <a:pt x="959" y="632"/>
                  </a:cubicBezTo>
                  <a:cubicBezTo>
                    <a:pt x="963" y="632"/>
                    <a:pt x="968" y="633"/>
                    <a:pt x="973" y="635"/>
                  </a:cubicBezTo>
                  <a:cubicBezTo>
                    <a:pt x="977" y="637"/>
                    <a:pt x="1021" y="658"/>
                    <a:pt x="1045" y="658"/>
                  </a:cubicBezTo>
                  <a:cubicBezTo>
                    <a:pt x="1095" y="658"/>
                    <a:pt x="1136" y="613"/>
                    <a:pt x="1136" y="558"/>
                  </a:cubicBezTo>
                  <a:cubicBezTo>
                    <a:pt x="1136" y="503"/>
                    <a:pt x="1095" y="459"/>
                    <a:pt x="1045" y="459"/>
                  </a:cubicBezTo>
                  <a:cubicBezTo>
                    <a:pt x="1021" y="459"/>
                    <a:pt x="977" y="479"/>
                    <a:pt x="973" y="482"/>
                  </a:cubicBezTo>
                  <a:cubicBezTo>
                    <a:pt x="968" y="484"/>
                    <a:pt x="963" y="485"/>
                    <a:pt x="959" y="485"/>
                  </a:cubicBezTo>
                  <a:cubicBezTo>
                    <a:pt x="943" y="485"/>
                    <a:pt x="940" y="466"/>
                    <a:pt x="940" y="460"/>
                  </a:cubicBezTo>
                  <a:cubicBezTo>
                    <a:pt x="940" y="456"/>
                    <a:pt x="940" y="456"/>
                    <a:pt x="940" y="456"/>
                  </a:cubicBezTo>
                  <a:cubicBezTo>
                    <a:pt x="940" y="196"/>
                    <a:pt x="940" y="196"/>
                    <a:pt x="940" y="196"/>
                  </a:cubicBezTo>
                  <a:cubicBezTo>
                    <a:pt x="892" y="196"/>
                    <a:pt x="892" y="196"/>
                    <a:pt x="892" y="196"/>
                  </a:cubicBezTo>
                  <a:cubicBezTo>
                    <a:pt x="892" y="196"/>
                    <a:pt x="892" y="196"/>
                    <a:pt x="892" y="196"/>
                  </a:cubicBezTo>
                  <a:cubicBezTo>
                    <a:pt x="661" y="196"/>
                    <a:pt x="661" y="196"/>
                    <a:pt x="661" y="196"/>
                  </a:cubicBezTo>
                  <a:cubicBezTo>
                    <a:pt x="659" y="196"/>
                    <a:pt x="658" y="196"/>
                    <a:pt x="657" y="196"/>
                  </a:cubicBezTo>
                  <a:cubicBezTo>
                    <a:pt x="657" y="196"/>
                    <a:pt x="657" y="196"/>
                    <a:pt x="657" y="196"/>
                  </a:cubicBezTo>
                  <a:cubicBezTo>
                    <a:pt x="646" y="195"/>
                    <a:pt x="638" y="191"/>
                    <a:pt x="634" y="185"/>
                  </a:cubicBezTo>
                  <a:cubicBezTo>
                    <a:pt x="631" y="179"/>
                    <a:pt x="631" y="172"/>
                    <a:pt x="635" y="163"/>
                  </a:cubicBezTo>
                  <a:cubicBezTo>
                    <a:pt x="638" y="158"/>
                    <a:pt x="659" y="115"/>
                    <a:pt x="659" y="90"/>
                  </a:cubicBezTo>
                  <a:cubicBezTo>
                    <a:pt x="659" y="41"/>
                    <a:pt x="614" y="0"/>
                    <a:pt x="55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/>
            <p:cNvSpPr>
              <a:spLocks/>
            </p:cNvSpPr>
            <p:nvPr/>
          </p:nvSpPr>
          <p:spPr bwMode="auto">
            <a:xfrm>
              <a:off x="5657552" y="4630849"/>
              <a:ext cx="968236" cy="914069"/>
            </a:xfrm>
            <a:custGeom>
              <a:avLst/>
              <a:gdLst>
                <a:gd name="connsiteX0" fmla="*/ 0 w 1362075"/>
                <a:gd name="connsiteY0" fmla="*/ 0 h 1285875"/>
                <a:gd name="connsiteX1" fmla="*/ 174946 w 1362075"/>
                <a:gd name="connsiteY1" fmla="*/ 0 h 1285875"/>
                <a:gd name="connsiteX2" fmla="*/ 176340 w 1362075"/>
                <a:gd name="connsiteY2" fmla="*/ 0 h 1285875"/>
                <a:gd name="connsiteX3" fmla="*/ 176731 w 1362075"/>
                <a:gd name="connsiteY3" fmla="*/ 0 h 1285875"/>
                <a:gd name="connsiteX4" fmla="*/ 178628 w 1362075"/>
                <a:gd name="connsiteY4" fmla="*/ 0 h 1285875"/>
                <a:gd name="connsiteX5" fmla="*/ 186103 w 1362075"/>
                <a:gd name="connsiteY5" fmla="*/ 0 h 1285875"/>
                <a:gd name="connsiteX6" fmla="*/ 191905 w 1362075"/>
                <a:gd name="connsiteY6" fmla="*/ 0 h 1285875"/>
                <a:gd name="connsiteX7" fmla="*/ 206193 w 1362075"/>
                <a:gd name="connsiteY7" fmla="*/ 0 h 1285875"/>
                <a:gd name="connsiteX8" fmla="*/ 206367 w 1362075"/>
                <a:gd name="connsiteY8" fmla="*/ 0 h 1285875"/>
                <a:gd name="connsiteX9" fmla="*/ 212601 w 1362075"/>
                <a:gd name="connsiteY9" fmla="*/ 0 h 1285875"/>
                <a:gd name="connsiteX10" fmla="*/ 227942 w 1362075"/>
                <a:gd name="connsiteY10" fmla="*/ 0 h 1285875"/>
                <a:gd name="connsiteX11" fmla="*/ 228333 w 1362075"/>
                <a:gd name="connsiteY11" fmla="*/ 0 h 1285875"/>
                <a:gd name="connsiteX12" fmla="*/ 234742 w 1362075"/>
                <a:gd name="connsiteY12" fmla="*/ 0 h 1285875"/>
                <a:gd name="connsiteX13" fmla="*/ 254832 w 1362075"/>
                <a:gd name="connsiteY13" fmla="*/ 0 h 1285875"/>
                <a:gd name="connsiteX14" fmla="*/ 258053 w 1362075"/>
                <a:gd name="connsiteY14" fmla="*/ 0 h 1285875"/>
                <a:gd name="connsiteX15" fmla="*/ 264204 w 1362075"/>
                <a:gd name="connsiteY15" fmla="*/ 0 h 1285875"/>
                <a:gd name="connsiteX16" fmla="*/ 264594 w 1362075"/>
                <a:gd name="connsiteY16" fmla="*/ 0 h 1285875"/>
                <a:gd name="connsiteX17" fmla="*/ 265989 w 1362075"/>
                <a:gd name="connsiteY17" fmla="*/ 0 h 1285875"/>
                <a:gd name="connsiteX18" fmla="*/ 298121 w 1362075"/>
                <a:gd name="connsiteY18" fmla="*/ 0 h 1285875"/>
                <a:gd name="connsiteX19" fmla="*/ 467711 w 1362075"/>
                <a:gd name="connsiteY19" fmla="*/ 0 h 1285875"/>
                <a:gd name="connsiteX20" fmla="*/ 478422 w 1362075"/>
                <a:gd name="connsiteY20" fmla="*/ 0 h 1285875"/>
                <a:gd name="connsiteX21" fmla="*/ 480208 w 1362075"/>
                <a:gd name="connsiteY21" fmla="*/ 0 h 1285875"/>
                <a:gd name="connsiteX22" fmla="*/ 539118 w 1362075"/>
                <a:gd name="connsiteY22" fmla="*/ 87511 h 1285875"/>
                <a:gd name="connsiteX23" fmla="*/ 498059 w 1362075"/>
                <a:gd name="connsiteY23" fmla="*/ 208955 h 1285875"/>
                <a:gd name="connsiteX24" fmla="*/ 664079 w 1362075"/>
                <a:gd name="connsiteY24" fmla="*/ 350044 h 1285875"/>
                <a:gd name="connsiteX25" fmla="*/ 830098 w 1362075"/>
                <a:gd name="connsiteY25" fmla="*/ 208955 h 1285875"/>
                <a:gd name="connsiteX26" fmla="*/ 789040 w 1362075"/>
                <a:gd name="connsiteY26" fmla="*/ 87511 h 1285875"/>
                <a:gd name="connsiteX27" fmla="*/ 846165 w 1362075"/>
                <a:gd name="connsiteY27" fmla="*/ 0 h 1285875"/>
                <a:gd name="connsiteX28" fmla="*/ 847950 w 1362075"/>
                <a:gd name="connsiteY28" fmla="*/ 0 h 1285875"/>
                <a:gd name="connsiteX29" fmla="*/ 855091 w 1362075"/>
                <a:gd name="connsiteY29" fmla="*/ 0 h 1285875"/>
                <a:gd name="connsiteX30" fmla="*/ 1271032 w 1362075"/>
                <a:gd name="connsiteY30" fmla="*/ 0 h 1285875"/>
                <a:gd name="connsiteX31" fmla="*/ 1362075 w 1362075"/>
                <a:gd name="connsiteY31" fmla="*/ 0 h 1285875"/>
                <a:gd name="connsiteX32" fmla="*/ 1362075 w 1362075"/>
                <a:gd name="connsiteY32" fmla="*/ 442913 h 1285875"/>
                <a:gd name="connsiteX33" fmla="*/ 1362075 w 1362075"/>
                <a:gd name="connsiteY33" fmla="*/ 451842 h 1285875"/>
                <a:gd name="connsiteX34" fmla="*/ 1303165 w 1362075"/>
                <a:gd name="connsiteY34" fmla="*/ 516136 h 1285875"/>
                <a:gd name="connsiteX35" fmla="*/ 1267462 w 1362075"/>
                <a:gd name="connsiteY35" fmla="*/ 508992 h 1285875"/>
                <a:gd name="connsiteX36" fmla="*/ 1138931 w 1362075"/>
                <a:gd name="connsiteY36" fmla="*/ 469702 h 1285875"/>
                <a:gd name="connsiteX37" fmla="*/ 990763 w 1362075"/>
                <a:gd name="connsiteY37" fmla="*/ 626864 h 1285875"/>
                <a:gd name="connsiteX38" fmla="*/ 1138931 w 1362075"/>
                <a:gd name="connsiteY38" fmla="*/ 784027 h 1285875"/>
                <a:gd name="connsiteX39" fmla="*/ 1267462 w 1362075"/>
                <a:gd name="connsiteY39" fmla="*/ 744736 h 1285875"/>
                <a:gd name="connsiteX40" fmla="*/ 1303165 w 1362075"/>
                <a:gd name="connsiteY40" fmla="*/ 735806 h 1285875"/>
                <a:gd name="connsiteX41" fmla="*/ 1360290 w 1362075"/>
                <a:gd name="connsiteY41" fmla="*/ 796528 h 1285875"/>
                <a:gd name="connsiteX42" fmla="*/ 1362075 w 1362075"/>
                <a:gd name="connsiteY42" fmla="*/ 809030 h 1285875"/>
                <a:gd name="connsiteX43" fmla="*/ 1362075 w 1362075"/>
                <a:gd name="connsiteY43" fmla="*/ 1285875 h 1285875"/>
                <a:gd name="connsiteX44" fmla="*/ 1258536 w 1362075"/>
                <a:gd name="connsiteY44" fmla="*/ 1284089 h 1285875"/>
                <a:gd name="connsiteX45" fmla="*/ 1062169 w 1362075"/>
                <a:gd name="connsiteY45" fmla="*/ 1284089 h 1285875"/>
                <a:gd name="connsiteX46" fmla="*/ 858661 w 1362075"/>
                <a:gd name="connsiteY46" fmla="*/ 1284089 h 1285875"/>
                <a:gd name="connsiteX47" fmla="*/ 481993 w 1362075"/>
                <a:gd name="connsiteY47" fmla="*/ 1284089 h 1285875"/>
                <a:gd name="connsiteX48" fmla="*/ 480208 w 1362075"/>
                <a:gd name="connsiteY48" fmla="*/ 1284089 h 1285875"/>
                <a:gd name="connsiteX49" fmla="*/ 471282 w 1362075"/>
                <a:gd name="connsiteY49" fmla="*/ 1284089 h 1285875"/>
                <a:gd name="connsiteX50" fmla="*/ 332556 w 1362075"/>
                <a:gd name="connsiteY50" fmla="*/ 1284089 h 1285875"/>
                <a:gd name="connsiteX51" fmla="*/ 273050 w 1362075"/>
                <a:gd name="connsiteY51" fmla="*/ 1284089 h 1285875"/>
                <a:gd name="connsiteX52" fmla="*/ 273050 w 1362075"/>
                <a:gd name="connsiteY52" fmla="*/ 1285875 h 1285875"/>
                <a:gd name="connsiteX53" fmla="*/ 257175 w 1362075"/>
                <a:gd name="connsiteY53" fmla="*/ 1285875 h 1285875"/>
                <a:gd name="connsiteX54" fmla="*/ 257175 w 1362075"/>
                <a:gd name="connsiteY54" fmla="*/ 1284089 h 1285875"/>
                <a:gd name="connsiteX55" fmla="*/ 254602 w 1362075"/>
                <a:gd name="connsiteY55" fmla="*/ 1284089 h 1285875"/>
                <a:gd name="connsiteX56" fmla="*/ 82117 w 1362075"/>
                <a:gd name="connsiteY56" fmla="*/ 1284089 h 1285875"/>
                <a:gd name="connsiteX57" fmla="*/ 0 w 1362075"/>
                <a:gd name="connsiteY57" fmla="*/ 1284089 h 1285875"/>
                <a:gd name="connsiteX58" fmla="*/ 0 w 1362075"/>
                <a:gd name="connsiteY58" fmla="*/ 807244 h 1285875"/>
                <a:gd name="connsiteX59" fmla="*/ 0 w 1362075"/>
                <a:gd name="connsiteY59" fmla="*/ 803672 h 1285875"/>
                <a:gd name="connsiteX60" fmla="*/ 0 w 1362075"/>
                <a:gd name="connsiteY60" fmla="*/ 800100 h 1285875"/>
                <a:gd name="connsiteX61" fmla="*/ 0 w 1362075"/>
                <a:gd name="connsiteY61" fmla="*/ 796528 h 1285875"/>
                <a:gd name="connsiteX62" fmla="*/ 58910 w 1362075"/>
                <a:gd name="connsiteY62" fmla="*/ 735806 h 1285875"/>
                <a:gd name="connsiteX63" fmla="*/ 94614 w 1362075"/>
                <a:gd name="connsiteY63" fmla="*/ 742950 h 1285875"/>
                <a:gd name="connsiteX64" fmla="*/ 221360 w 1362075"/>
                <a:gd name="connsiteY64" fmla="*/ 784027 h 1285875"/>
                <a:gd name="connsiteX65" fmla="*/ 371313 w 1362075"/>
                <a:gd name="connsiteY65" fmla="*/ 626864 h 1285875"/>
                <a:gd name="connsiteX66" fmla="*/ 221360 w 1362075"/>
                <a:gd name="connsiteY66" fmla="*/ 467916 h 1285875"/>
                <a:gd name="connsiteX67" fmla="*/ 94614 w 1362075"/>
                <a:gd name="connsiteY67" fmla="*/ 507206 h 1285875"/>
                <a:gd name="connsiteX68" fmla="*/ 58910 w 1362075"/>
                <a:gd name="connsiteY68" fmla="*/ 516136 h 1285875"/>
                <a:gd name="connsiteX69" fmla="*/ 0 w 1362075"/>
                <a:gd name="connsiteY69" fmla="*/ 451842 h 1285875"/>
                <a:gd name="connsiteX70" fmla="*/ 0 w 1362075"/>
                <a:gd name="connsiteY70" fmla="*/ 442913 h 1285875"/>
                <a:gd name="connsiteX71" fmla="*/ 0 w 1362075"/>
                <a:gd name="connsiteY71" fmla="*/ 0 h 1285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362075" h="1285875">
                  <a:moveTo>
                    <a:pt x="0" y="0"/>
                  </a:moveTo>
                  <a:cubicBezTo>
                    <a:pt x="0" y="0"/>
                    <a:pt x="0" y="0"/>
                    <a:pt x="174946" y="0"/>
                  </a:cubicBezTo>
                  <a:cubicBezTo>
                    <a:pt x="174946" y="0"/>
                    <a:pt x="174946" y="0"/>
                    <a:pt x="176340" y="0"/>
                  </a:cubicBezTo>
                  <a:lnTo>
                    <a:pt x="176731" y="0"/>
                  </a:lnTo>
                  <a:cubicBezTo>
                    <a:pt x="176731" y="0"/>
                    <a:pt x="176731" y="0"/>
                    <a:pt x="178628" y="0"/>
                  </a:cubicBezTo>
                  <a:lnTo>
                    <a:pt x="186103" y="0"/>
                  </a:lnTo>
                  <a:lnTo>
                    <a:pt x="191905" y="0"/>
                  </a:lnTo>
                  <a:lnTo>
                    <a:pt x="206193" y="0"/>
                  </a:lnTo>
                  <a:lnTo>
                    <a:pt x="206367" y="0"/>
                  </a:lnTo>
                  <a:lnTo>
                    <a:pt x="212601" y="0"/>
                  </a:lnTo>
                  <a:lnTo>
                    <a:pt x="227942" y="0"/>
                  </a:lnTo>
                  <a:lnTo>
                    <a:pt x="228333" y="0"/>
                  </a:lnTo>
                  <a:lnTo>
                    <a:pt x="234742" y="0"/>
                  </a:lnTo>
                  <a:lnTo>
                    <a:pt x="254832" y="0"/>
                  </a:lnTo>
                  <a:lnTo>
                    <a:pt x="258053" y="0"/>
                  </a:lnTo>
                  <a:lnTo>
                    <a:pt x="264204" y="0"/>
                  </a:lnTo>
                  <a:lnTo>
                    <a:pt x="264594" y="0"/>
                  </a:lnTo>
                  <a:lnTo>
                    <a:pt x="265989" y="0"/>
                  </a:lnTo>
                  <a:lnTo>
                    <a:pt x="298121" y="0"/>
                  </a:lnTo>
                  <a:cubicBezTo>
                    <a:pt x="298121" y="0"/>
                    <a:pt x="298121" y="0"/>
                    <a:pt x="467711" y="0"/>
                  </a:cubicBezTo>
                  <a:cubicBezTo>
                    <a:pt x="467711" y="0"/>
                    <a:pt x="467711" y="0"/>
                    <a:pt x="478422" y="0"/>
                  </a:cubicBezTo>
                  <a:cubicBezTo>
                    <a:pt x="478422" y="0"/>
                    <a:pt x="480208" y="0"/>
                    <a:pt x="480208" y="0"/>
                  </a:cubicBezTo>
                  <a:cubicBezTo>
                    <a:pt x="537333" y="3572"/>
                    <a:pt x="562325" y="42863"/>
                    <a:pt x="539118" y="87511"/>
                  </a:cubicBezTo>
                  <a:cubicBezTo>
                    <a:pt x="539118" y="87511"/>
                    <a:pt x="498059" y="167878"/>
                    <a:pt x="498059" y="208955"/>
                  </a:cubicBezTo>
                  <a:cubicBezTo>
                    <a:pt x="498059" y="285750"/>
                    <a:pt x="571251" y="350044"/>
                    <a:pt x="664079" y="350044"/>
                  </a:cubicBezTo>
                  <a:cubicBezTo>
                    <a:pt x="755122" y="350044"/>
                    <a:pt x="830098" y="285750"/>
                    <a:pt x="830098" y="208955"/>
                  </a:cubicBezTo>
                  <a:cubicBezTo>
                    <a:pt x="830098" y="167878"/>
                    <a:pt x="789040" y="87511"/>
                    <a:pt x="789040" y="87511"/>
                  </a:cubicBezTo>
                  <a:cubicBezTo>
                    <a:pt x="764048" y="42863"/>
                    <a:pt x="790825" y="3572"/>
                    <a:pt x="846165" y="0"/>
                  </a:cubicBezTo>
                  <a:lnTo>
                    <a:pt x="847950" y="0"/>
                  </a:lnTo>
                  <a:lnTo>
                    <a:pt x="855091" y="0"/>
                  </a:lnTo>
                  <a:cubicBezTo>
                    <a:pt x="855091" y="0"/>
                    <a:pt x="855091" y="0"/>
                    <a:pt x="1271032" y="0"/>
                  </a:cubicBezTo>
                  <a:cubicBezTo>
                    <a:pt x="1271032" y="0"/>
                    <a:pt x="1271032" y="0"/>
                    <a:pt x="1362075" y="0"/>
                  </a:cubicBezTo>
                  <a:cubicBezTo>
                    <a:pt x="1362075" y="0"/>
                    <a:pt x="1362075" y="0"/>
                    <a:pt x="1362075" y="442913"/>
                  </a:cubicBezTo>
                  <a:cubicBezTo>
                    <a:pt x="1362075" y="442913"/>
                    <a:pt x="1362075" y="442913"/>
                    <a:pt x="1362075" y="451842"/>
                  </a:cubicBezTo>
                  <a:cubicBezTo>
                    <a:pt x="1358505" y="492919"/>
                    <a:pt x="1335298" y="516136"/>
                    <a:pt x="1303165" y="516136"/>
                  </a:cubicBezTo>
                  <a:cubicBezTo>
                    <a:pt x="1290669" y="516136"/>
                    <a:pt x="1279958" y="514350"/>
                    <a:pt x="1267462" y="508992"/>
                  </a:cubicBezTo>
                  <a:cubicBezTo>
                    <a:pt x="1267462" y="508992"/>
                    <a:pt x="1181774" y="469702"/>
                    <a:pt x="1138931" y="469702"/>
                  </a:cubicBezTo>
                  <a:cubicBezTo>
                    <a:pt x="1056813" y="469702"/>
                    <a:pt x="990763" y="539353"/>
                    <a:pt x="990763" y="626864"/>
                  </a:cubicBezTo>
                  <a:cubicBezTo>
                    <a:pt x="990763" y="712589"/>
                    <a:pt x="1056813" y="784027"/>
                    <a:pt x="1138931" y="784027"/>
                  </a:cubicBezTo>
                  <a:cubicBezTo>
                    <a:pt x="1181774" y="784027"/>
                    <a:pt x="1267462" y="744736"/>
                    <a:pt x="1267462" y="744736"/>
                  </a:cubicBezTo>
                  <a:cubicBezTo>
                    <a:pt x="1279958" y="737592"/>
                    <a:pt x="1290669" y="735806"/>
                    <a:pt x="1303165" y="735806"/>
                  </a:cubicBezTo>
                  <a:cubicBezTo>
                    <a:pt x="1333513" y="735806"/>
                    <a:pt x="1356720" y="759024"/>
                    <a:pt x="1360290" y="796528"/>
                  </a:cubicBezTo>
                  <a:cubicBezTo>
                    <a:pt x="1360290" y="800100"/>
                    <a:pt x="1362075" y="803672"/>
                    <a:pt x="1362075" y="809030"/>
                  </a:cubicBezTo>
                  <a:cubicBezTo>
                    <a:pt x="1362075" y="809030"/>
                    <a:pt x="1362075" y="809030"/>
                    <a:pt x="1362075" y="1285875"/>
                  </a:cubicBezTo>
                  <a:cubicBezTo>
                    <a:pt x="1354935" y="1285875"/>
                    <a:pt x="1265677" y="1284089"/>
                    <a:pt x="1258536" y="1284089"/>
                  </a:cubicBezTo>
                  <a:cubicBezTo>
                    <a:pt x="1258536" y="1284089"/>
                    <a:pt x="1258536" y="1284089"/>
                    <a:pt x="1062169" y="1284089"/>
                  </a:cubicBezTo>
                  <a:cubicBezTo>
                    <a:pt x="1062169" y="1284089"/>
                    <a:pt x="1062169" y="1284089"/>
                    <a:pt x="858661" y="1284089"/>
                  </a:cubicBezTo>
                  <a:cubicBezTo>
                    <a:pt x="858661" y="1284089"/>
                    <a:pt x="544473" y="1284089"/>
                    <a:pt x="481993" y="1284089"/>
                  </a:cubicBezTo>
                  <a:cubicBezTo>
                    <a:pt x="481993" y="1284089"/>
                    <a:pt x="481993" y="1284089"/>
                    <a:pt x="480208" y="1284089"/>
                  </a:cubicBezTo>
                  <a:cubicBezTo>
                    <a:pt x="474852" y="1284089"/>
                    <a:pt x="471282" y="1284089"/>
                    <a:pt x="471282" y="1284089"/>
                  </a:cubicBezTo>
                  <a:cubicBezTo>
                    <a:pt x="471282" y="1284089"/>
                    <a:pt x="471282" y="1284089"/>
                    <a:pt x="332556" y="1284089"/>
                  </a:cubicBezTo>
                  <a:lnTo>
                    <a:pt x="273050" y="1284089"/>
                  </a:lnTo>
                  <a:lnTo>
                    <a:pt x="273050" y="1285875"/>
                  </a:lnTo>
                  <a:lnTo>
                    <a:pt x="257175" y="1285875"/>
                  </a:lnTo>
                  <a:lnTo>
                    <a:pt x="257175" y="1284089"/>
                  </a:lnTo>
                  <a:lnTo>
                    <a:pt x="254602" y="1284089"/>
                  </a:lnTo>
                  <a:cubicBezTo>
                    <a:pt x="238598" y="1284089"/>
                    <a:pt x="195921" y="1284089"/>
                    <a:pt x="82117" y="1284089"/>
                  </a:cubicBezTo>
                  <a:cubicBezTo>
                    <a:pt x="53555" y="1284089"/>
                    <a:pt x="0" y="1284089"/>
                    <a:pt x="0" y="1284089"/>
                  </a:cubicBezTo>
                  <a:cubicBezTo>
                    <a:pt x="0" y="1284089"/>
                    <a:pt x="0" y="1284089"/>
                    <a:pt x="0" y="807244"/>
                  </a:cubicBezTo>
                  <a:cubicBezTo>
                    <a:pt x="0" y="807244"/>
                    <a:pt x="0" y="805458"/>
                    <a:pt x="0" y="803672"/>
                  </a:cubicBezTo>
                  <a:cubicBezTo>
                    <a:pt x="0" y="801886"/>
                    <a:pt x="0" y="800100"/>
                    <a:pt x="0" y="800100"/>
                  </a:cubicBezTo>
                  <a:cubicBezTo>
                    <a:pt x="0" y="798314"/>
                    <a:pt x="0" y="798314"/>
                    <a:pt x="0" y="796528"/>
                  </a:cubicBezTo>
                  <a:cubicBezTo>
                    <a:pt x="5356" y="759024"/>
                    <a:pt x="28563" y="735806"/>
                    <a:pt x="58910" y="735806"/>
                  </a:cubicBezTo>
                  <a:cubicBezTo>
                    <a:pt x="69621" y="735806"/>
                    <a:pt x="82117" y="737592"/>
                    <a:pt x="94614" y="742950"/>
                  </a:cubicBezTo>
                  <a:cubicBezTo>
                    <a:pt x="94614" y="742950"/>
                    <a:pt x="180301" y="784027"/>
                    <a:pt x="221360" y="784027"/>
                  </a:cubicBezTo>
                  <a:cubicBezTo>
                    <a:pt x="305262" y="784027"/>
                    <a:pt x="371313" y="712589"/>
                    <a:pt x="371313" y="626864"/>
                  </a:cubicBezTo>
                  <a:cubicBezTo>
                    <a:pt x="371313" y="539353"/>
                    <a:pt x="305262" y="467916"/>
                    <a:pt x="221360" y="467916"/>
                  </a:cubicBezTo>
                  <a:cubicBezTo>
                    <a:pt x="180301" y="467916"/>
                    <a:pt x="94614" y="507206"/>
                    <a:pt x="94614" y="507206"/>
                  </a:cubicBezTo>
                  <a:cubicBezTo>
                    <a:pt x="82117" y="514350"/>
                    <a:pt x="69621" y="516136"/>
                    <a:pt x="58910" y="516136"/>
                  </a:cubicBezTo>
                  <a:cubicBezTo>
                    <a:pt x="26778" y="516136"/>
                    <a:pt x="3571" y="492919"/>
                    <a:pt x="0" y="451842"/>
                  </a:cubicBezTo>
                  <a:cubicBezTo>
                    <a:pt x="0" y="451842"/>
                    <a:pt x="0" y="451842"/>
                    <a:pt x="0" y="442913"/>
                  </a:cubicBezTo>
                  <a:cubicBezTo>
                    <a:pt x="0" y="442913"/>
                    <a:pt x="0" y="442913"/>
                    <a:pt x="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0" name="Freeform 58"/>
            <p:cNvSpPr>
              <a:spLocks/>
            </p:cNvSpPr>
            <p:nvPr/>
          </p:nvSpPr>
          <p:spPr bwMode="auto">
            <a:xfrm>
              <a:off x="5653038" y="1933783"/>
              <a:ext cx="959208" cy="912940"/>
            </a:xfrm>
            <a:custGeom>
              <a:avLst/>
              <a:gdLst>
                <a:gd name="connsiteX0" fmla="*/ 0 w 1349375"/>
                <a:gd name="connsiteY0" fmla="*/ 0 h 1284288"/>
                <a:gd name="connsiteX1" fmla="*/ 82214 w 1349375"/>
                <a:gd name="connsiteY1" fmla="*/ 0 h 1284288"/>
                <a:gd name="connsiteX2" fmla="*/ 260939 w 1349375"/>
                <a:gd name="connsiteY2" fmla="*/ 0 h 1284288"/>
                <a:gd name="connsiteX3" fmla="*/ 260939 w 1349375"/>
                <a:gd name="connsiteY3" fmla="*/ 932 h 1284288"/>
                <a:gd name="connsiteX4" fmla="*/ 260939 w 1349375"/>
                <a:gd name="connsiteY4" fmla="*/ 1587 h 1284288"/>
                <a:gd name="connsiteX5" fmla="*/ 262726 w 1349375"/>
                <a:gd name="connsiteY5" fmla="*/ 1587 h 1284288"/>
                <a:gd name="connsiteX6" fmla="*/ 262726 w 1349375"/>
                <a:gd name="connsiteY6" fmla="*/ 0 h 1284288"/>
                <a:gd name="connsiteX7" fmla="*/ 466473 w 1349375"/>
                <a:gd name="connsiteY7" fmla="*/ 0 h 1284288"/>
                <a:gd name="connsiteX8" fmla="*/ 475409 w 1349375"/>
                <a:gd name="connsiteY8" fmla="*/ 0 h 1284288"/>
                <a:gd name="connsiteX9" fmla="*/ 477196 w 1349375"/>
                <a:gd name="connsiteY9" fmla="*/ 0 h 1284288"/>
                <a:gd name="connsiteX10" fmla="*/ 478984 w 1349375"/>
                <a:gd name="connsiteY10" fmla="*/ 0 h 1284288"/>
                <a:gd name="connsiteX11" fmla="*/ 511206 w 1349375"/>
                <a:gd name="connsiteY11" fmla="*/ 0 h 1284288"/>
                <a:gd name="connsiteX12" fmla="*/ 850732 w 1349375"/>
                <a:gd name="connsiteY12" fmla="*/ 0 h 1284288"/>
                <a:gd name="connsiteX13" fmla="*/ 1052691 w 1349375"/>
                <a:gd name="connsiteY13" fmla="*/ 0 h 1284288"/>
                <a:gd name="connsiteX14" fmla="*/ 1247502 w 1349375"/>
                <a:gd name="connsiteY14" fmla="*/ 0 h 1284288"/>
                <a:gd name="connsiteX15" fmla="*/ 1349375 w 1349375"/>
                <a:gd name="connsiteY15" fmla="*/ 0 h 1284288"/>
                <a:gd name="connsiteX16" fmla="*/ 1349375 w 1349375"/>
                <a:gd name="connsiteY16" fmla="*/ 476919 h 1284288"/>
                <a:gd name="connsiteX17" fmla="*/ 1347588 w 1349375"/>
                <a:gd name="connsiteY17" fmla="*/ 487637 h 1284288"/>
                <a:gd name="connsiteX18" fmla="*/ 1290396 w 1349375"/>
                <a:gd name="connsiteY18" fmla="*/ 548368 h 1284288"/>
                <a:gd name="connsiteX19" fmla="*/ 1256438 w 1349375"/>
                <a:gd name="connsiteY19" fmla="*/ 539437 h 1284288"/>
                <a:gd name="connsiteX20" fmla="*/ 1129543 w 1349375"/>
                <a:gd name="connsiteY20" fmla="*/ 500140 h 1284288"/>
                <a:gd name="connsiteX21" fmla="*/ 981201 w 1349375"/>
                <a:gd name="connsiteY21" fmla="*/ 657327 h 1284288"/>
                <a:gd name="connsiteX22" fmla="*/ 1129543 w 1349375"/>
                <a:gd name="connsiteY22" fmla="*/ 816300 h 1284288"/>
                <a:gd name="connsiteX23" fmla="*/ 1256438 w 1349375"/>
                <a:gd name="connsiteY23" fmla="*/ 775217 h 1284288"/>
                <a:gd name="connsiteX24" fmla="*/ 1290396 w 1349375"/>
                <a:gd name="connsiteY24" fmla="*/ 768072 h 1284288"/>
                <a:gd name="connsiteX25" fmla="*/ 1349375 w 1349375"/>
                <a:gd name="connsiteY25" fmla="*/ 832376 h 1284288"/>
                <a:gd name="connsiteX26" fmla="*/ 1349375 w 1349375"/>
                <a:gd name="connsiteY26" fmla="*/ 841307 h 1284288"/>
                <a:gd name="connsiteX27" fmla="*/ 1349375 w 1349375"/>
                <a:gd name="connsiteY27" fmla="*/ 1284288 h 1284288"/>
                <a:gd name="connsiteX28" fmla="*/ 1260013 w 1349375"/>
                <a:gd name="connsiteY28" fmla="*/ 1284288 h 1284288"/>
                <a:gd name="connsiteX29" fmla="*/ 847158 w 1349375"/>
                <a:gd name="connsiteY29" fmla="*/ 1284288 h 1284288"/>
                <a:gd name="connsiteX30" fmla="*/ 840008 w 1349375"/>
                <a:gd name="connsiteY30" fmla="*/ 1284288 h 1284288"/>
                <a:gd name="connsiteX31" fmla="*/ 838221 w 1349375"/>
                <a:gd name="connsiteY31" fmla="*/ 1284288 h 1284288"/>
                <a:gd name="connsiteX32" fmla="*/ 781029 w 1349375"/>
                <a:gd name="connsiteY32" fmla="*/ 1196764 h 1284288"/>
                <a:gd name="connsiteX33" fmla="*/ 822136 w 1349375"/>
                <a:gd name="connsiteY33" fmla="*/ 1075301 h 1284288"/>
                <a:gd name="connsiteX34" fmla="*/ 657709 w 1349375"/>
                <a:gd name="connsiteY34" fmla="*/ 935976 h 1284288"/>
                <a:gd name="connsiteX35" fmla="*/ 491494 w 1349375"/>
                <a:gd name="connsiteY35" fmla="*/ 1075301 h 1284288"/>
                <a:gd name="connsiteX36" fmla="*/ 534388 w 1349375"/>
                <a:gd name="connsiteY36" fmla="*/ 1196764 h 1284288"/>
                <a:gd name="connsiteX37" fmla="*/ 477196 w 1349375"/>
                <a:gd name="connsiteY37" fmla="*/ 1284288 h 1284288"/>
                <a:gd name="connsiteX38" fmla="*/ 473622 w 1349375"/>
                <a:gd name="connsiteY38" fmla="*/ 1284288 h 1284288"/>
                <a:gd name="connsiteX39" fmla="*/ 464686 w 1349375"/>
                <a:gd name="connsiteY39" fmla="*/ 1284288 h 1284288"/>
                <a:gd name="connsiteX40" fmla="*/ 294897 w 1349375"/>
                <a:gd name="connsiteY40" fmla="*/ 1284288 h 1284288"/>
                <a:gd name="connsiteX41" fmla="*/ 0 w 1349375"/>
                <a:gd name="connsiteY41" fmla="*/ 1284288 h 1284288"/>
                <a:gd name="connsiteX42" fmla="*/ 0 w 1349375"/>
                <a:gd name="connsiteY42" fmla="*/ 841307 h 1284288"/>
                <a:gd name="connsiteX43" fmla="*/ 0 w 1349375"/>
                <a:gd name="connsiteY43" fmla="*/ 832376 h 1284288"/>
                <a:gd name="connsiteX44" fmla="*/ 58980 w 1349375"/>
                <a:gd name="connsiteY44" fmla="*/ 768072 h 1284288"/>
                <a:gd name="connsiteX45" fmla="*/ 92937 w 1349375"/>
                <a:gd name="connsiteY45" fmla="*/ 777003 h 1284288"/>
                <a:gd name="connsiteX46" fmla="*/ 219832 w 1349375"/>
                <a:gd name="connsiteY46" fmla="*/ 816300 h 1284288"/>
                <a:gd name="connsiteX47" fmla="*/ 366387 w 1349375"/>
                <a:gd name="connsiteY47" fmla="*/ 659113 h 1284288"/>
                <a:gd name="connsiteX48" fmla="*/ 219832 w 1349375"/>
                <a:gd name="connsiteY48" fmla="*/ 501926 h 1284288"/>
                <a:gd name="connsiteX49" fmla="*/ 92937 w 1349375"/>
                <a:gd name="connsiteY49" fmla="*/ 541223 h 1284288"/>
                <a:gd name="connsiteX50" fmla="*/ 58980 w 1349375"/>
                <a:gd name="connsiteY50" fmla="*/ 548368 h 1284288"/>
                <a:gd name="connsiteX51" fmla="*/ 0 w 1349375"/>
                <a:gd name="connsiteY51" fmla="*/ 487637 h 1284288"/>
                <a:gd name="connsiteX52" fmla="*/ 0 w 1349375"/>
                <a:gd name="connsiteY52" fmla="*/ 484064 h 1284288"/>
                <a:gd name="connsiteX53" fmla="*/ 0 w 1349375"/>
                <a:gd name="connsiteY53" fmla="*/ 480492 h 1284288"/>
                <a:gd name="connsiteX54" fmla="*/ 0 w 1349375"/>
                <a:gd name="connsiteY54" fmla="*/ 476919 h 1284288"/>
                <a:gd name="connsiteX55" fmla="*/ 0 w 1349375"/>
                <a:gd name="connsiteY55" fmla="*/ 0 h 128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349375" h="1284288">
                  <a:moveTo>
                    <a:pt x="0" y="0"/>
                  </a:moveTo>
                  <a:cubicBezTo>
                    <a:pt x="0" y="0"/>
                    <a:pt x="51831" y="0"/>
                    <a:pt x="82214" y="0"/>
                  </a:cubicBezTo>
                  <a:cubicBezTo>
                    <a:pt x="82214" y="0"/>
                    <a:pt x="82214" y="0"/>
                    <a:pt x="260939" y="0"/>
                  </a:cubicBezTo>
                  <a:cubicBezTo>
                    <a:pt x="260939" y="0"/>
                    <a:pt x="260939" y="0"/>
                    <a:pt x="260939" y="932"/>
                  </a:cubicBezTo>
                  <a:lnTo>
                    <a:pt x="260939" y="1587"/>
                  </a:lnTo>
                  <a:lnTo>
                    <a:pt x="262726" y="1587"/>
                  </a:lnTo>
                  <a:lnTo>
                    <a:pt x="262726" y="0"/>
                  </a:lnTo>
                  <a:cubicBezTo>
                    <a:pt x="262726" y="0"/>
                    <a:pt x="262726" y="0"/>
                    <a:pt x="466473" y="0"/>
                  </a:cubicBezTo>
                  <a:cubicBezTo>
                    <a:pt x="466473" y="0"/>
                    <a:pt x="470047" y="0"/>
                    <a:pt x="475409" y="0"/>
                  </a:cubicBezTo>
                  <a:lnTo>
                    <a:pt x="477196" y="0"/>
                  </a:lnTo>
                  <a:cubicBezTo>
                    <a:pt x="478984" y="0"/>
                    <a:pt x="478984" y="0"/>
                    <a:pt x="478984" y="0"/>
                  </a:cubicBezTo>
                  <a:lnTo>
                    <a:pt x="511206" y="0"/>
                  </a:lnTo>
                  <a:cubicBezTo>
                    <a:pt x="612637" y="0"/>
                    <a:pt x="850732" y="0"/>
                    <a:pt x="850732" y="0"/>
                  </a:cubicBezTo>
                  <a:cubicBezTo>
                    <a:pt x="850732" y="0"/>
                    <a:pt x="850732" y="0"/>
                    <a:pt x="1052691" y="0"/>
                  </a:cubicBezTo>
                  <a:cubicBezTo>
                    <a:pt x="1052691" y="0"/>
                    <a:pt x="1052691" y="0"/>
                    <a:pt x="1247502" y="0"/>
                  </a:cubicBezTo>
                  <a:cubicBezTo>
                    <a:pt x="1254651" y="0"/>
                    <a:pt x="1342226" y="0"/>
                    <a:pt x="1349375" y="0"/>
                  </a:cubicBezTo>
                  <a:cubicBezTo>
                    <a:pt x="1349375" y="0"/>
                    <a:pt x="1349375" y="0"/>
                    <a:pt x="1349375" y="476919"/>
                  </a:cubicBezTo>
                  <a:cubicBezTo>
                    <a:pt x="1349375" y="480492"/>
                    <a:pt x="1347588" y="485850"/>
                    <a:pt x="1347588" y="487637"/>
                  </a:cubicBezTo>
                  <a:cubicBezTo>
                    <a:pt x="1344013" y="525147"/>
                    <a:pt x="1320779" y="548368"/>
                    <a:pt x="1290396" y="548368"/>
                  </a:cubicBezTo>
                  <a:cubicBezTo>
                    <a:pt x="1279672" y="548368"/>
                    <a:pt x="1267162" y="546582"/>
                    <a:pt x="1256438" y="539437"/>
                  </a:cubicBezTo>
                  <a:cubicBezTo>
                    <a:pt x="1256438" y="539437"/>
                    <a:pt x="1170650" y="500140"/>
                    <a:pt x="1129543" y="500140"/>
                  </a:cubicBezTo>
                  <a:cubicBezTo>
                    <a:pt x="1047330" y="500140"/>
                    <a:pt x="981201" y="571589"/>
                    <a:pt x="981201" y="657327"/>
                  </a:cubicBezTo>
                  <a:cubicBezTo>
                    <a:pt x="981201" y="744851"/>
                    <a:pt x="1047330" y="816300"/>
                    <a:pt x="1129543" y="816300"/>
                  </a:cubicBezTo>
                  <a:cubicBezTo>
                    <a:pt x="1170650" y="816300"/>
                    <a:pt x="1256438" y="775217"/>
                    <a:pt x="1256438" y="775217"/>
                  </a:cubicBezTo>
                  <a:cubicBezTo>
                    <a:pt x="1267162" y="769858"/>
                    <a:pt x="1279672" y="768072"/>
                    <a:pt x="1290396" y="768072"/>
                  </a:cubicBezTo>
                  <a:cubicBezTo>
                    <a:pt x="1322566" y="768072"/>
                    <a:pt x="1345801" y="791293"/>
                    <a:pt x="1349375" y="832376"/>
                  </a:cubicBezTo>
                  <a:cubicBezTo>
                    <a:pt x="1349375" y="832376"/>
                    <a:pt x="1349375" y="832376"/>
                    <a:pt x="1349375" y="841307"/>
                  </a:cubicBezTo>
                  <a:cubicBezTo>
                    <a:pt x="1349375" y="841307"/>
                    <a:pt x="1349375" y="841307"/>
                    <a:pt x="1349375" y="1284288"/>
                  </a:cubicBezTo>
                  <a:cubicBezTo>
                    <a:pt x="1349375" y="1284288"/>
                    <a:pt x="1349375" y="1284288"/>
                    <a:pt x="1260013" y="1284288"/>
                  </a:cubicBezTo>
                  <a:cubicBezTo>
                    <a:pt x="1260013" y="1284288"/>
                    <a:pt x="1260013" y="1284288"/>
                    <a:pt x="847158" y="1284288"/>
                  </a:cubicBezTo>
                  <a:lnTo>
                    <a:pt x="840008" y="1284288"/>
                  </a:lnTo>
                  <a:cubicBezTo>
                    <a:pt x="838221" y="1284288"/>
                    <a:pt x="838221" y="1284288"/>
                    <a:pt x="838221" y="1284288"/>
                  </a:cubicBezTo>
                  <a:cubicBezTo>
                    <a:pt x="782816" y="1280716"/>
                    <a:pt x="757795" y="1241419"/>
                    <a:pt x="781029" y="1196764"/>
                  </a:cubicBezTo>
                  <a:cubicBezTo>
                    <a:pt x="781029" y="1196764"/>
                    <a:pt x="822136" y="1116384"/>
                    <a:pt x="822136" y="1075301"/>
                  </a:cubicBezTo>
                  <a:cubicBezTo>
                    <a:pt x="822136" y="998494"/>
                    <a:pt x="748859" y="935976"/>
                    <a:pt x="657709" y="935976"/>
                  </a:cubicBezTo>
                  <a:cubicBezTo>
                    <a:pt x="566559" y="935976"/>
                    <a:pt x="491494" y="998494"/>
                    <a:pt x="491494" y="1075301"/>
                  </a:cubicBezTo>
                  <a:cubicBezTo>
                    <a:pt x="491494" y="1116384"/>
                    <a:pt x="534388" y="1196764"/>
                    <a:pt x="534388" y="1196764"/>
                  </a:cubicBezTo>
                  <a:cubicBezTo>
                    <a:pt x="557623" y="1243205"/>
                    <a:pt x="530814" y="1280716"/>
                    <a:pt x="477196" y="1284288"/>
                  </a:cubicBezTo>
                  <a:cubicBezTo>
                    <a:pt x="475409" y="1284288"/>
                    <a:pt x="473622" y="1284288"/>
                    <a:pt x="473622" y="1284288"/>
                  </a:cubicBezTo>
                  <a:cubicBezTo>
                    <a:pt x="473622" y="1284288"/>
                    <a:pt x="473622" y="1284288"/>
                    <a:pt x="464686" y="1284288"/>
                  </a:cubicBezTo>
                  <a:cubicBezTo>
                    <a:pt x="464686" y="1284288"/>
                    <a:pt x="464686" y="1284288"/>
                    <a:pt x="294897" y="1284288"/>
                  </a:cubicBezTo>
                  <a:cubicBezTo>
                    <a:pt x="294897" y="1284288"/>
                    <a:pt x="294897" y="1284288"/>
                    <a:pt x="0" y="1284288"/>
                  </a:cubicBezTo>
                  <a:cubicBezTo>
                    <a:pt x="0" y="1284288"/>
                    <a:pt x="0" y="1284288"/>
                    <a:pt x="0" y="841307"/>
                  </a:cubicBezTo>
                  <a:cubicBezTo>
                    <a:pt x="0" y="841307"/>
                    <a:pt x="0" y="841307"/>
                    <a:pt x="0" y="832376"/>
                  </a:cubicBezTo>
                  <a:cubicBezTo>
                    <a:pt x="3575" y="791293"/>
                    <a:pt x="26809" y="768072"/>
                    <a:pt x="58980" y="768072"/>
                  </a:cubicBezTo>
                  <a:cubicBezTo>
                    <a:pt x="69703" y="768072"/>
                    <a:pt x="80427" y="769858"/>
                    <a:pt x="92937" y="777003"/>
                  </a:cubicBezTo>
                  <a:cubicBezTo>
                    <a:pt x="92937" y="777003"/>
                    <a:pt x="176938" y="816300"/>
                    <a:pt x="219832" y="816300"/>
                  </a:cubicBezTo>
                  <a:cubicBezTo>
                    <a:pt x="302046" y="816300"/>
                    <a:pt x="366387" y="744851"/>
                    <a:pt x="366387" y="659113"/>
                  </a:cubicBezTo>
                  <a:cubicBezTo>
                    <a:pt x="366387" y="571589"/>
                    <a:pt x="302046" y="501926"/>
                    <a:pt x="219832" y="501926"/>
                  </a:cubicBezTo>
                  <a:cubicBezTo>
                    <a:pt x="176938" y="501926"/>
                    <a:pt x="92937" y="541223"/>
                    <a:pt x="92937" y="541223"/>
                  </a:cubicBezTo>
                  <a:cubicBezTo>
                    <a:pt x="80427" y="546582"/>
                    <a:pt x="69703" y="548368"/>
                    <a:pt x="58980" y="548368"/>
                  </a:cubicBezTo>
                  <a:cubicBezTo>
                    <a:pt x="26809" y="548368"/>
                    <a:pt x="3575" y="525147"/>
                    <a:pt x="0" y="487637"/>
                  </a:cubicBezTo>
                  <a:cubicBezTo>
                    <a:pt x="0" y="485850"/>
                    <a:pt x="0" y="485850"/>
                    <a:pt x="0" y="484064"/>
                  </a:cubicBezTo>
                  <a:cubicBezTo>
                    <a:pt x="0" y="484064"/>
                    <a:pt x="0" y="482278"/>
                    <a:pt x="0" y="480492"/>
                  </a:cubicBezTo>
                  <a:cubicBezTo>
                    <a:pt x="0" y="478705"/>
                    <a:pt x="0" y="476919"/>
                    <a:pt x="0" y="476919"/>
                  </a:cubicBezTo>
                  <a:cubicBezTo>
                    <a:pt x="0" y="476919"/>
                    <a:pt x="0" y="476919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1" name="Freeform 47"/>
            <p:cNvSpPr>
              <a:spLocks/>
            </p:cNvSpPr>
            <p:nvPr/>
          </p:nvSpPr>
          <p:spPr bwMode="auto">
            <a:xfrm>
              <a:off x="6727351" y="4630849"/>
              <a:ext cx="1165719" cy="914069"/>
            </a:xfrm>
            <a:custGeom>
              <a:avLst/>
              <a:gdLst>
                <a:gd name="T0" fmla="*/ 661 w 918"/>
                <a:gd name="T1" fmla="*/ 0 h 720"/>
                <a:gd name="T2" fmla="*/ 631 w 918"/>
                <a:gd name="T3" fmla="*/ 49 h 720"/>
                <a:gd name="T4" fmla="*/ 653 w 918"/>
                <a:gd name="T5" fmla="*/ 117 h 720"/>
                <a:gd name="T6" fmla="*/ 565 w 918"/>
                <a:gd name="T7" fmla="*/ 196 h 720"/>
                <a:gd name="T8" fmla="*/ 477 w 918"/>
                <a:gd name="T9" fmla="*/ 117 h 720"/>
                <a:gd name="T10" fmla="*/ 499 w 918"/>
                <a:gd name="T11" fmla="*/ 49 h 720"/>
                <a:gd name="T12" fmla="*/ 469 w 918"/>
                <a:gd name="T13" fmla="*/ 0 h 720"/>
                <a:gd name="T14" fmla="*/ 467 w 918"/>
                <a:gd name="T15" fmla="*/ 0 h 720"/>
                <a:gd name="T16" fmla="*/ 469 w 918"/>
                <a:gd name="T17" fmla="*/ 0 h 720"/>
                <a:gd name="T18" fmla="*/ 468 w 918"/>
                <a:gd name="T19" fmla="*/ 0 h 720"/>
                <a:gd name="T20" fmla="*/ 470 w 918"/>
                <a:gd name="T21" fmla="*/ 0 h 720"/>
                <a:gd name="T22" fmla="*/ 463 w 918"/>
                <a:gd name="T23" fmla="*/ 0 h 720"/>
                <a:gd name="T24" fmla="*/ 243 w 918"/>
                <a:gd name="T25" fmla="*/ 0 h 720"/>
                <a:gd name="T26" fmla="*/ 243 w 918"/>
                <a:gd name="T27" fmla="*/ 0 h 720"/>
                <a:gd name="T28" fmla="*/ 196 w 918"/>
                <a:gd name="T29" fmla="*/ 0 h 720"/>
                <a:gd name="T30" fmla="*/ 196 w 918"/>
                <a:gd name="T31" fmla="*/ 248 h 720"/>
                <a:gd name="T32" fmla="*/ 196 w 918"/>
                <a:gd name="T33" fmla="*/ 253 h 720"/>
                <a:gd name="T34" fmla="*/ 196 w 918"/>
                <a:gd name="T35" fmla="*/ 253 h 720"/>
                <a:gd name="T36" fmla="*/ 165 w 918"/>
                <a:gd name="T37" fmla="*/ 289 h 720"/>
                <a:gd name="T38" fmla="*/ 146 w 918"/>
                <a:gd name="T39" fmla="*/ 285 h 720"/>
                <a:gd name="T40" fmla="*/ 79 w 918"/>
                <a:gd name="T41" fmla="*/ 263 h 720"/>
                <a:gd name="T42" fmla="*/ 0 w 918"/>
                <a:gd name="T43" fmla="*/ 351 h 720"/>
                <a:gd name="T44" fmla="*/ 79 w 918"/>
                <a:gd name="T45" fmla="*/ 439 h 720"/>
                <a:gd name="T46" fmla="*/ 146 w 918"/>
                <a:gd name="T47" fmla="*/ 417 h 720"/>
                <a:gd name="T48" fmla="*/ 165 w 918"/>
                <a:gd name="T49" fmla="*/ 412 h 720"/>
                <a:gd name="T50" fmla="*/ 196 w 918"/>
                <a:gd name="T51" fmla="*/ 446 h 720"/>
                <a:gd name="T52" fmla="*/ 196 w 918"/>
                <a:gd name="T53" fmla="*/ 446 h 720"/>
                <a:gd name="T54" fmla="*/ 196 w 918"/>
                <a:gd name="T55" fmla="*/ 448 h 720"/>
                <a:gd name="T56" fmla="*/ 196 w 918"/>
                <a:gd name="T57" fmla="*/ 446 h 720"/>
                <a:gd name="T58" fmla="*/ 196 w 918"/>
                <a:gd name="T59" fmla="*/ 446 h 720"/>
                <a:gd name="T60" fmla="*/ 196 w 918"/>
                <a:gd name="T61" fmla="*/ 446 h 720"/>
                <a:gd name="T62" fmla="*/ 196 w 918"/>
                <a:gd name="T63" fmla="*/ 453 h 720"/>
                <a:gd name="T64" fmla="*/ 196 w 918"/>
                <a:gd name="T65" fmla="*/ 720 h 720"/>
                <a:gd name="T66" fmla="*/ 250 w 918"/>
                <a:gd name="T67" fmla="*/ 719 h 720"/>
                <a:gd name="T68" fmla="*/ 354 w 918"/>
                <a:gd name="T69" fmla="*/ 719 h 720"/>
                <a:gd name="T70" fmla="*/ 354 w 918"/>
                <a:gd name="T71" fmla="*/ 719 h 720"/>
                <a:gd name="T72" fmla="*/ 462 w 918"/>
                <a:gd name="T73" fmla="*/ 719 h 720"/>
                <a:gd name="T74" fmla="*/ 661 w 918"/>
                <a:gd name="T75" fmla="*/ 719 h 720"/>
                <a:gd name="T76" fmla="*/ 661 w 918"/>
                <a:gd name="T77" fmla="*/ 719 h 720"/>
                <a:gd name="T78" fmla="*/ 661 w 918"/>
                <a:gd name="T79" fmla="*/ 719 h 720"/>
                <a:gd name="T80" fmla="*/ 667 w 918"/>
                <a:gd name="T81" fmla="*/ 719 h 720"/>
                <a:gd name="T82" fmla="*/ 872 w 918"/>
                <a:gd name="T83" fmla="*/ 719 h 720"/>
                <a:gd name="T84" fmla="*/ 916 w 918"/>
                <a:gd name="T85" fmla="*/ 719 h 720"/>
                <a:gd name="T86" fmla="*/ 916 w 918"/>
                <a:gd name="T87" fmla="*/ 452 h 720"/>
                <a:gd name="T88" fmla="*/ 916 w 918"/>
                <a:gd name="T89" fmla="*/ 448 h 720"/>
                <a:gd name="T90" fmla="*/ 916 w 918"/>
                <a:gd name="T91" fmla="*/ 448 h 720"/>
                <a:gd name="T92" fmla="*/ 916 w 918"/>
                <a:gd name="T93" fmla="*/ 248 h 720"/>
                <a:gd name="T94" fmla="*/ 916 w 918"/>
                <a:gd name="T95" fmla="*/ 0 h 720"/>
                <a:gd name="T96" fmla="*/ 758 w 918"/>
                <a:gd name="T97" fmla="*/ 0 h 720"/>
                <a:gd name="T98" fmla="*/ 668 w 918"/>
                <a:gd name="T99" fmla="*/ 0 h 720"/>
                <a:gd name="T100" fmla="*/ 663 w 918"/>
                <a:gd name="T101" fmla="*/ 0 h 720"/>
                <a:gd name="T102" fmla="*/ 661 w 918"/>
                <a:gd name="T103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18" h="720">
                  <a:moveTo>
                    <a:pt x="661" y="0"/>
                  </a:moveTo>
                  <a:cubicBezTo>
                    <a:pt x="632" y="2"/>
                    <a:pt x="618" y="24"/>
                    <a:pt x="631" y="49"/>
                  </a:cubicBezTo>
                  <a:cubicBezTo>
                    <a:pt x="631" y="49"/>
                    <a:pt x="653" y="94"/>
                    <a:pt x="653" y="117"/>
                  </a:cubicBezTo>
                  <a:cubicBezTo>
                    <a:pt x="653" y="160"/>
                    <a:pt x="613" y="196"/>
                    <a:pt x="565" y="196"/>
                  </a:cubicBezTo>
                  <a:cubicBezTo>
                    <a:pt x="516" y="196"/>
                    <a:pt x="477" y="160"/>
                    <a:pt x="477" y="117"/>
                  </a:cubicBezTo>
                  <a:cubicBezTo>
                    <a:pt x="477" y="94"/>
                    <a:pt x="499" y="49"/>
                    <a:pt x="499" y="49"/>
                  </a:cubicBezTo>
                  <a:cubicBezTo>
                    <a:pt x="511" y="24"/>
                    <a:pt x="498" y="2"/>
                    <a:pt x="469" y="0"/>
                  </a:cubicBezTo>
                  <a:cubicBezTo>
                    <a:pt x="468" y="0"/>
                    <a:pt x="468" y="0"/>
                    <a:pt x="467" y="0"/>
                  </a:cubicBezTo>
                  <a:cubicBezTo>
                    <a:pt x="468" y="0"/>
                    <a:pt x="469" y="0"/>
                    <a:pt x="469" y="0"/>
                  </a:cubicBezTo>
                  <a:cubicBezTo>
                    <a:pt x="469" y="0"/>
                    <a:pt x="469" y="0"/>
                    <a:pt x="468" y="0"/>
                  </a:cubicBezTo>
                  <a:cubicBezTo>
                    <a:pt x="469" y="0"/>
                    <a:pt x="470" y="0"/>
                    <a:pt x="470" y="0"/>
                  </a:cubicBezTo>
                  <a:cubicBezTo>
                    <a:pt x="469" y="0"/>
                    <a:pt x="467" y="0"/>
                    <a:pt x="463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6" y="248"/>
                    <a:pt x="196" y="248"/>
                    <a:pt x="196" y="248"/>
                  </a:cubicBezTo>
                  <a:cubicBezTo>
                    <a:pt x="196" y="253"/>
                    <a:pt x="196" y="253"/>
                    <a:pt x="196" y="253"/>
                  </a:cubicBezTo>
                  <a:cubicBezTo>
                    <a:pt x="196" y="253"/>
                    <a:pt x="196" y="253"/>
                    <a:pt x="196" y="253"/>
                  </a:cubicBezTo>
                  <a:cubicBezTo>
                    <a:pt x="194" y="276"/>
                    <a:pt x="182" y="289"/>
                    <a:pt x="165" y="289"/>
                  </a:cubicBezTo>
                  <a:cubicBezTo>
                    <a:pt x="159" y="289"/>
                    <a:pt x="153" y="288"/>
                    <a:pt x="146" y="285"/>
                  </a:cubicBezTo>
                  <a:cubicBezTo>
                    <a:pt x="146" y="285"/>
                    <a:pt x="101" y="263"/>
                    <a:pt x="79" y="263"/>
                  </a:cubicBezTo>
                  <a:cubicBezTo>
                    <a:pt x="35" y="263"/>
                    <a:pt x="0" y="302"/>
                    <a:pt x="0" y="351"/>
                  </a:cubicBezTo>
                  <a:cubicBezTo>
                    <a:pt x="0" y="399"/>
                    <a:pt x="35" y="439"/>
                    <a:pt x="79" y="439"/>
                  </a:cubicBezTo>
                  <a:cubicBezTo>
                    <a:pt x="101" y="439"/>
                    <a:pt x="146" y="417"/>
                    <a:pt x="146" y="417"/>
                  </a:cubicBezTo>
                  <a:cubicBezTo>
                    <a:pt x="153" y="413"/>
                    <a:pt x="159" y="412"/>
                    <a:pt x="165" y="412"/>
                  </a:cubicBezTo>
                  <a:cubicBezTo>
                    <a:pt x="181" y="412"/>
                    <a:pt x="193" y="425"/>
                    <a:pt x="196" y="446"/>
                  </a:cubicBezTo>
                  <a:cubicBezTo>
                    <a:pt x="196" y="446"/>
                    <a:pt x="196" y="446"/>
                    <a:pt x="196" y="446"/>
                  </a:cubicBezTo>
                  <a:cubicBezTo>
                    <a:pt x="196" y="447"/>
                    <a:pt x="196" y="447"/>
                    <a:pt x="196" y="448"/>
                  </a:cubicBezTo>
                  <a:cubicBezTo>
                    <a:pt x="196" y="447"/>
                    <a:pt x="196" y="447"/>
                    <a:pt x="196" y="446"/>
                  </a:cubicBezTo>
                  <a:cubicBezTo>
                    <a:pt x="196" y="446"/>
                    <a:pt x="196" y="446"/>
                    <a:pt x="196" y="446"/>
                  </a:cubicBezTo>
                  <a:cubicBezTo>
                    <a:pt x="196" y="446"/>
                    <a:pt x="196" y="446"/>
                    <a:pt x="196" y="446"/>
                  </a:cubicBezTo>
                  <a:cubicBezTo>
                    <a:pt x="196" y="448"/>
                    <a:pt x="196" y="450"/>
                    <a:pt x="196" y="453"/>
                  </a:cubicBezTo>
                  <a:cubicBezTo>
                    <a:pt x="196" y="720"/>
                    <a:pt x="196" y="720"/>
                    <a:pt x="196" y="720"/>
                  </a:cubicBezTo>
                  <a:cubicBezTo>
                    <a:pt x="200" y="720"/>
                    <a:pt x="246" y="719"/>
                    <a:pt x="250" y="719"/>
                  </a:cubicBezTo>
                  <a:cubicBezTo>
                    <a:pt x="354" y="719"/>
                    <a:pt x="354" y="719"/>
                    <a:pt x="354" y="719"/>
                  </a:cubicBezTo>
                  <a:cubicBezTo>
                    <a:pt x="354" y="719"/>
                    <a:pt x="354" y="719"/>
                    <a:pt x="354" y="719"/>
                  </a:cubicBezTo>
                  <a:cubicBezTo>
                    <a:pt x="462" y="719"/>
                    <a:pt x="462" y="719"/>
                    <a:pt x="462" y="719"/>
                  </a:cubicBezTo>
                  <a:cubicBezTo>
                    <a:pt x="462" y="719"/>
                    <a:pt x="628" y="719"/>
                    <a:pt x="661" y="719"/>
                  </a:cubicBezTo>
                  <a:cubicBezTo>
                    <a:pt x="661" y="719"/>
                    <a:pt x="661" y="719"/>
                    <a:pt x="661" y="719"/>
                  </a:cubicBezTo>
                  <a:cubicBezTo>
                    <a:pt x="661" y="719"/>
                    <a:pt x="661" y="719"/>
                    <a:pt x="661" y="719"/>
                  </a:cubicBezTo>
                  <a:cubicBezTo>
                    <a:pt x="664" y="719"/>
                    <a:pt x="666" y="719"/>
                    <a:pt x="667" y="719"/>
                  </a:cubicBezTo>
                  <a:cubicBezTo>
                    <a:pt x="872" y="719"/>
                    <a:pt x="872" y="719"/>
                    <a:pt x="872" y="719"/>
                  </a:cubicBezTo>
                  <a:cubicBezTo>
                    <a:pt x="888" y="719"/>
                    <a:pt x="916" y="719"/>
                    <a:pt x="916" y="719"/>
                  </a:cubicBezTo>
                  <a:cubicBezTo>
                    <a:pt x="916" y="452"/>
                    <a:pt x="916" y="452"/>
                    <a:pt x="916" y="452"/>
                  </a:cubicBezTo>
                  <a:cubicBezTo>
                    <a:pt x="916" y="450"/>
                    <a:pt x="915" y="448"/>
                    <a:pt x="916" y="448"/>
                  </a:cubicBezTo>
                  <a:cubicBezTo>
                    <a:pt x="916" y="448"/>
                    <a:pt x="916" y="448"/>
                    <a:pt x="916" y="448"/>
                  </a:cubicBezTo>
                  <a:cubicBezTo>
                    <a:pt x="918" y="418"/>
                    <a:pt x="916" y="248"/>
                    <a:pt x="916" y="248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758" y="0"/>
                    <a:pt x="758" y="0"/>
                    <a:pt x="758" y="0"/>
                  </a:cubicBezTo>
                  <a:cubicBezTo>
                    <a:pt x="668" y="0"/>
                    <a:pt x="668" y="0"/>
                    <a:pt x="668" y="0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62" y="0"/>
                    <a:pt x="662" y="0"/>
                    <a:pt x="661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4329332" y="4630849"/>
              <a:ext cx="1164591" cy="914069"/>
            </a:xfrm>
            <a:custGeom>
              <a:avLst/>
              <a:gdLst>
                <a:gd name="T0" fmla="*/ 256 w 917"/>
                <a:gd name="T1" fmla="*/ 0 h 720"/>
                <a:gd name="T2" fmla="*/ 254 w 917"/>
                <a:gd name="T3" fmla="*/ 0 h 720"/>
                <a:gd name="T4" fmla="*/ 249 w 917"/>
                <a:gd name="T5" fmla="*/ 0 h 720"/>
                <a:gd name="T6" fmla="*/ 160 w 917"/>
                <a:gd name="T7" fmla="*/ 0 h 720"/>
                <a:gd name="T8" fmla="*/ 2 w 917"/>
                <a:gd name="T9" fmla="*/ 0 h 720"/>
                <a:gd name="T10" fmla="*/ 2 w 917"/>
                <a:gd name="T11" fmla="*/ 248 h 720"/>
                <a:gd name="T12" fmla="*/ 2 w 917"/>
                <a:gd name="T13" fmla="*/ 448 h 720"/>
                <a:gd name="T14" fmla="*/ 2 w 917"/>
                <a:gd name="T15" fmla="*/ 448 h 720"/>
                <a:gd name="T16" fmla="*/ 2 w 917"/>
                <a:gd name="T17" fmla="*/ 452 h 720"/>
                <a:gd name="T18" fmla="*/ 2 w 917"/>
                <a:gd name="T19" fmla="*/ 719 h 720"/>
                <a:gd name="T20" fmla="*/ 46 w 917"/>
                <a:gd name="T21" fmla="*/ 719 h 720"/>
                <a:gd name="T22" fmla="*/ 251 w 917"/>
                <a:gd name="T23" fmla="*/ 719 h 720"/>
                <a:gd name="T24" fmla="*/ 256 w 917"/>
                <a:gd name="T25" fmla="*/ 719 h 720"/>
                <a:gd name="T26" fmla="*/ 256 w 917"/>
                <a:gd name="T27" fmla="*/ 719 h 720"/>
                <a:gd name="T28" fmla="*/ 256 w 917"/>
                <a:gd name="T29" fmla="*/ 719 h 720"/>
                <a:gd name="T30" fmla="*/ 455 w 917"/>
                <a:gd name="T31" fmla="*/ 719 h 720"/>
                <a:gd name="T32" fmla="*/ 563 w 917"/>
                <a:gd name="T33" fmla="*/ 719 h 720"/>
                <a:gd name="T34" fmla="*/ 563 w 917"/>
                <a:gd name="T35" fmla="*/ 719 h 720"/>
                <a:gd name="T36" fmla="*/ 667 w 917"/>
                <a:gd name="T37" fmla="*/ 719 h 720"/>
                <a:gd name="T38" fmla="*/ 721 w 917"/>
                <a:gd name="T39" fmla="*/ 720 h 720"/>
                <a:gd name="T40" fmla="*/ 721 w 917"/>
                <a:gd name="T41" fmla="*/ 453 h 720"/>
                <a:gd name="T42" fmla="*/ 721 w 917"/>
                <a:gd name="T43" fmla="*/ 446 h 720"/>
                <a:gd name="T44" fmla="*/ 721 w 917"/>
                <a:gd name="T45" fmla="*/ 446 h 720"/>
                <a:gd name="T46" fmla="*/ 721 w 917"/>
                <a:gd name="T47" fmla="*/ 446 h 720"/>
                <a:gd name="T48" fmla="*/ 722 w 917"/>
                <a:gd name="T49" fmla="*/ 448 h 720"/>
                <a:gd name="T50" fmla="*/ 722 w 917"/>
                <a:gd name="T51" fmla="*/ 446 h 720"/>
                <a:gd name="T52" fmla="*/ 722 w 917"/>
                <a:gd name="T53" fmla="*/ 446 h 720"/>
                <a:gd name="T54" fmla="*/ 722 w 917"/>
                <a:gd name="T55" fmla="*/ 446 h 720"/>
                <a:gd name="T56" fmla="*/ 753 w 917"/>
                <a:gd name="T57" fmla="*/ 412 h 720"/>
                <a:gd name="T58" fmla="*/ 771 w 917"/>
                <a:gd name="T59" fmla="*/ 417 h 720"/>
                <a:gd name="T60" fmla="*/ 839 w 917"/>
                <a:gd name="T61" fmla="*/ 439 h 720"/>
                <a:gd name="T62" fmla="*/ 917 w 917"/>
                <a:gd name="T63" fmla="*/ 351 h 720"/>
                <a:gd name="T64" fmla="*/ 839 w 917"/>
                <a:gd name="T65" fmla="*/ 263 h 720"/>
                <a:gd name="T66" fmla="*/ 771 w 917"/>
                <a:gd name="T67" fmla="*/ 285 h 720"/>
                <a:gd name="T68" fmla="*/ 753 w 917"/>
                <a:gd name="T69" fmla="*/ 289 h 720"/>
                <a:gd name="T70" fmla="*/ 722 w 917"/>
                <a:gd name="T71" fmla="*/ 253 h 720"/>
                <a:gd name="T72" fmla="*/ 721 w 917"/>
                <a:gd name="T73" fmla="*/ 253 h 720"/>
                <a:gd name="T74" fmla="*/ 721 w 917"/>
                <a:gd name="T75" fmla="*/ 248 h 720"/>
                <a:gd name="T76" fmla="*/ 721 w 917"/>
                <a:gd name="T77" fmla="*/ 0 h 720"/>
                <a:gd name="T78" fmla="*/ 674 w 917"/>
                <a:gd name="T79" fmla="*/ 0 h 720"/>
                <a:gd name="T80" fmla="*/ 674 w 917"/>
                <a:gd name="T81" fmla="*/ 0 h 720"/>
                <a:gd name="T82" fmla="*/ 454 w 917"/>
                <a:gd name="T83" fmla="*/ 0 h 720"/>
                <a:gd name="T84" fmla="*/ 447 w 917"/>
                <a:gd name="T85" fmla="*/ 0 h 720"/>
                <a:gd name="T86" fmla="*/ 449 w 917"/>
                <a:gd name="T87" fmla="*/ 0 h 720"/>
                <a:gd name="T88" fmla="*/ 448 w 917"/>
                <a:gd name="T89" fmla="*/ 0 h 720"/>
                <a:gd name="T90" fmla="*/ 450 w 917"/>
                <a:gd name="T91" fmla="*/ 0 h 720"/>
                <a:gd name="T92" fmla="*/ 449 w 917"/>
                <a:gd name="T93" fmla="*/ 0 h 720"/>
                <a:gd name="T94" fmla="*/ 419 w 917"/>
                <a:gd name="T95" fmla="*/ 49 h 720"/>
                <a:gd name="T96" fmla="*/ 441 w 917"/>
                <a:gd name="T97" fmla="*/ 117 h 720"/>
                <a:gd name="T98" fmla="*/ 353 w 917"/>
                <a:gd name="T99" fmla="*/ 196 h 720"/>
                <a:gd name="T100" fmla="*/ 265 w 917"/>
                <a:gd name="T101" fmla="*/ 117 h 720"/>
                <a:gd name="T102" fmla="*/ 287 w 917"/>
                <a:gd name="T103" fmla="*/ 49 h 720"/>
                <a:gd name="T104" fmla="*/ 256 w 917"/>
                <a:gd name="T105" fmla="*/ 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17" h="720">
                  <a:moveTo>
                    <a:pt x="256" y="0"/>
                  </a:moveTo>
                  <a:cubicBezTo>
                    <a:pt x="255" y="0"/>
                    <a:pt x="255" y="0"/>
                    <a:pt x="254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48"/>
                    <a:pt x="2" y="248"/>
                    <a:pt x="2" y="248"/>
                  </a:cubicBezTo>
                  <a:cubicBezTo>
                    <a:pt x="2" y="248"/>
                    <a:pt x="0" y="418"/>
                    <a:pt x="2" y="448"/>
                  </a:cubicBezTo>
                  <a:cubicBezTo>
                    <a:pt x="2" y="448"/>
                    <a:pt x="2" y="448"/>
                    <a:pt x="2" y="448"/>
                  </a:cubicBezTo>
                  <a:cubicBezTo>
                    <a:pt x="2" y="448"/>
                    <a:pt x="2" y="450"/>
                    <a:pt x="2" y="452"/>
                  </a:cubicBezTo>
                  <a:cubicBezTo>
                    <a:pt x="2" y="719"/>
                    <a:pt x="2" y="719"/>
                    <a:pt x="2" y="719"/>
                  </a:cubicBezTo>
                  <a:cubicBezTo>
                    <a:pt x="2" y="719"/>
                    <a:pt x="30" y="719"/>
                    <a:pt x="46" y="719"/>
                  </a:cubicBezTo>
                  <a:cubicBezTo>
                    <a:pt x="251" y="719"/>
                    <a:pt x="251" y="719"/>
                    <a:pt x="251" y="719"/>
                  </a:cubicBezTo>
                  <a:cubicBezTo>
                    <a:pt x="251" y="719"/>
                    <a:pt x="253" y="719"/>
                    <a:pt x="256" y="719"/>
                  </a:cubicBezTo>
                  <a:cubicBezTo>
                    <a:pt x="256" y="719"/>
                    <a:pt x="256" y="719"/>
                    <a:pt x="256" y="719"/>
                  </a:cubicBezTo>
                  <a:cubicBezTo>
                    <a:pt x="256" y="719"/>
                    <a:pt x="256" y="719"/>
                    <a:pt x="256" y="719"/>
                  </a:cubicBezTo>
                  <a:cubicBezTo>
                    <a:pt x="290" y="719"/>
                    <a:pt x="455" y="719"/>
                    <a:pt x="455" y="719"/>
                  </a:cubicBezTo>
                  <a:cubicBezTo>
                    <a:pt x="563" y="719"/>
                    <a:pt x="563" y="719"/>
                    <a:pt x="563" y="719"/>
                  </a:cubicBezTo>
                  <a:cubicBezTo>
                    <a:pt x="563" y="719"/>
                    <a:pt x="563" y="719"/>
                    <a:pt x="563" y="719"/>
                  </a:cubicBezTo>
                  <a:cubicBezTo>
                    <a:pt x="667" y="719"/>
                    <a:pt x="667" y="719"/>
                    <a:pt x="667" y="719"/>
                  </a:cubicBezTo>
                  <a:cubicBezTo>
                    <a:pt x="671" y="719"/>
                    <a:pt x="718" y="720"/>
                    <a:pt x="721" y="720"/>
                  </a:cubicBezTo>
                  <a:cubicBezTo>
                    <a:pt x="721" y="453"/>
                    <a:pt x="721" y="453"/>
                    <a:pt x="721" y="453"/>
                  </a:cubicBezTo>
                  <a:cubicBezTo>
                    <a:pt x="721" y="450"/>
                    <a:pt x="721" y="448"/>
                    <a:pt x="721" y="446"/>
                  </a:cubicBezTo>
                  <a:cubicBezTo>
                    <a:pt x="721" y="446"/>
                    <a:pt x="721" y="446"/>
                    <a:pt x="721" y="446"/>
                  </a:cubicBezTo>
                  <a:cubicBezTo>
                    <a:pt x="721" y="446"/>
                    <a:pt x="721" y="446"/>
                    <a:pt x="721" y="446"/>
                  </a:cubicBezTo>
                  <a:cubicBezTo>
                    <a:pt x="721" y="447"/>
                    <a:pt x="721" y="447"/>
                    <a:pt x="722" y="448"/>
                  </a:cubicBezTo>
                  <a:cubicBezTo>
                    <a:pt x="722" y="447"/>
                    <a:pt x="722" y="447"/>
                    <a:pt x="722" y="446"/>
                  </a:cubicBezTo>
                  <a:cubicBezTo>
                    <a:pt x="722" y="446"/>
                    <a:pt x="722" y="446"/>
                    <a:pt x="722" y="446"/>
                  </a:cubicBezTo>
                  <a:cubicBezTo>
                    <a:pt x="722" y="446"/>
                    <a:pt x="722" y="446"/>
                    <a:pt x="722" y="446"/>
                  </a:cubicBezTo>
                  <a:cubicBezTo>
                    <a:pt x="724" y="425"/>
                    <a:pt x="736" y="412"/>
                    <a:pt x="753" y="412"/>
                  </a:cubicBezTo>
                  <a:cubicBezTo>
                    <a:pt x="758" y="412"/>
                    <a:pt x="765" y="413"/>
                    <a:pt x="771" y="417"/>
                  </a:cubicBezTo>
                  <a:cubicBezTo>
                    <a:pt x="771" y="417"/>
                    <a:pt x="816" y="439"/>
                    <a:pt x="839" y="439"/>
                  </a:cubicBezTo>
                  <a:cubicBezTo>
                    <a:pt x="882" y="439"/>
                    <a:pt x="917" y="399"/>
                    <a:pt x="917" y="351"/>
                  </a:cubicBezTo>
                  <a:cubicBezTo>
                    <a:pt x="917" y="302"/>
                    <a:pt x="882" y="263"/>
                    <a:pt x="839" y="263"/>
                  </a:cubicBezTo>
                  <a:cubicBezTo>
                    <a:pt x="816" y="263"/>
                    <a:pt x="771" y="285"/>
                    <a:pt x="771" y="285"/>
                  </a:cubicBezTo>
                  <a:cubicBezTo>
                    <a:pt x="765" y="288"/>
                    <a:pt x="758" y="289"/>
                    <a:pt x="753" y="289"/>
                  </a:cubicBezTo>
                  <a:cubicBezTo>
                    <a:pt x="736" y="289"/>
                    <a:pt x="723" y="276"/>
                    <a:pt x="722" y="253"/>
                  </a:cubicBezTo>
                  <a:cubicBezTo>
                    <a:pt x="721" y="253"/>
                    <a:pt x="721" y="253"/>
                    <a:pt x="721" y="253"/>
                  </a:cubicBezTo>
                  <a:cubicBezTo>
                    <a:pt x="721" y="248"/>
                    <a:pt x="721" y="248"/>
                    <a:pt x="721" y="248"/>
                  </a:cubicBezTo>
                  <a:cubicBezTo>
                    <a:pt x="721" y="0"/>
                    <a:pt x="721" y="0"/>
                    <a:pt x="721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674" y="0"/>
                    <a:pt x="674" y="0"/>
                    <a:pt x="674" y="0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51" y="0"/>
                    <a:pt x="449" y="0"/>
                    <a:pt x="447" y="0"/>
                  </a:cubicBezTo>
                  <a:cubicBezTo>
                    <a:pt x="448" y="0"/>
                    <a:pt x="448" y="0"/>
                    <a:pt x="449" y="0"/>
                  </a:cubicBezTo>
                  <a:cubicBezTo>
                    <a:pt x="449" y="0"/>
                    <a:pt x="448" y="0"/>
                    <a:pt x="448" y="0"/>
                  </a:cubicBezTo>
                  <a:cubicBezTo>
                    <a:pt x="449" y="0"/>
                    <a:pt x="449" y="0"/>
                    <a:pt x="450" y="0"/>
                  </a:cubicBezTo>
                  <a:cubicBezTo>
                    <a:pt x="450" y="0"/>
                    <a:pt x="449" y="0"/>
                    <a:pt x="449" y="0"/>
                  </a:cubicBezTo>
                  <a:cubicBezTo>
                    <a:pt x="420" y="2"/>
                    <a:pt x="406" y="24"/>
                    <a:pt x="419" y="49"/>
                  </a:cubicBezTo>
                  <a:cubicBezTo>
                    <a:pt x="419" y="49"/>
                    <a:pt x="441" y="94"/>
                    <a:pt x="441" y="117"/>
                  </a:cubicBezTo>
                  <a:cubicBezTo>
                    <a:pt x="441" y="160"/>
                    <a:pt x="401" y="196"/>
                    <a:pt x="353" y="196"/>
                  </a:cubicBezTo>
                  <a:cubicBezTo>
                    <a:pt x="304" y="196"/>
                    <a:pt x="265" y="160"/>
                    <a:pt x="265" y="117"/>
                  </a:cubicBezTo>
                  <a:cubicBezTo>
                    <a:pt x="265" y="94"/>
                    <a:pt x="287" y="49"/>
                    <a:pt x="287" y="49"/>
                  </a:cubicBezTo>
                  <a:cubicBezTo>
                    <a:pt x="299" y="24"/>
                    <a:pt x="286" y="2"/>
                    <a:pt x="256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文本框 37"/>
          <p:cNvSpPr txBox="1"/>
          <p:nvPr/>
        </p:nvSpPr>
        <p:spPr>
          <a:xfrm>
            <a:off x="8205533" y="855352"/>
            <a:ext cx="3483977" cy="2982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нарушение границ влияния школьных педагогов на девиантное поведение, в т.ч. самостоятельная коррекция оформившегося, стойкого девиантного поведения силами педагогов школы без привлечения узкопрофильных специалистов; использование методик, непригодных для первичной профилактики (например использование психиатрических опросников, необходимых для вторичной и третичной профилактики)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38"/>
          <p:cNvSpPr txBox="1"/>
          <p:nvPr/>
        </p:nvSpPr>
        <p:spPr>
          <a:xfrm>
            <a:off x="8337796" y="4253200"/>
            <a:ext cx="3422898" cy="86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героизация; романтизация девиантного поведения на профилактических мероприятиях 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5" name="文本框 39"/>
          <p:cNvSpPr txBox="1"/>
          <p:nvPr/>
        </p:nvSpPr>
        <p:spPr>
          <a:xfrm>
            <a:off x="246603" y="2736217"/>
            <a:ext cx="3624153" cy="1058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оправдывающее преподнесение девиантного поведения как способа решения проблем, дефицитов, обезболивания и т.п.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6" name="文本框 40"/>
          <p:cNvSpPr txBox="1"/>
          <p:nvPr/>
        </p:nvSpPr>
        <p:spPr>
          <a:xfrm>
            <a:off x="8364016" y="5226439"/>
            <a:ext cx="3422898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уверенность в наличии быстродействующих методик, способов приемов, гарантирующих стойкие превентивный результат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41"/>
          <p:cNvSpPr txBox="1"/>
          <p:nvPr/>
        </p:nvSpPr>
        <p:spPr>
          <a:xfrm>
            <a:off x="137324" y="807322"/>
            <a:ext cx="3847036" cy="86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использование методик диагностики непригодных для школьного возраста или для конкретного периода детства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8" name="文本框 42"/>
          <p:cNvSpPr txBox="1"/>
          <p:nvPr/>
        </p:nvSpPr>
        <p:spPr>
          <a:xfrm>
            <a:off x="364326" y="1843881"/>
            <a:ext cx="3667333" cy="673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использование не проверенных данных, ненаучной информации о </a:t>
            </a:r>
            <a:r>
              <a:rPr lang="ru-RU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девиантном</a:t>
            </a: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поведении</a:t>
            </a:r>
            <a:r>
              <a:rPr lang="ru-RU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9" name="文本框 43"/>
          <p:cNvSpPr txBox="1"/>
          <p:nvPr/>
        </p:nvSpPr>
        <p:spPr>
          <a:xfrm>
            <a:off x="145396" y="4093567"/>
            <a:ext cx="3818229" cy="866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превращение профилактического мероприятия в развлекательное без развивающего, превентивного эффекта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0" name="文本框 44"/>
          <p:cNvSpPr txBox="1"/>
          <p:nvPr/>
        </p:nvSpPr>
        <p:spPr>
          <a:xfrm>
            <a:off x="235789" y="5245178"/>
            <a:ext cx="3847036" cy="1250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большой объем в мероприятии конкретной информации о девиантном поведении с чрезмерной фиксацией внимания на способах и средствах девиантного поведения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3">
            <a:extLst>
              <a:ext uri="{FF2B5EF4-FFF2-40B4-BE49-F238E27FC236}">
                <a16:creationId xmlns:a16="http://schemas.microsoft.com/office/drawing/2014/main" xmlns="" id="{880953C1-9C3A-48A9-9064-B6D72E4D3BC7}"/>
              </a:ext>
            </a:extLst>
          </p:cNvPr>
          <p:cNvSpPr txBox="1"/>
          <p:nvPr/>
        </p:nvSpPr>
        <p:spPr>
          <a:xfrm>
            <a:off x="4344949" y="4908287"/>
            <a:ext cx="3472448" cy="1635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отсутствие комплексности профилактической работы в образовательной организации с первого по выпускные классы; ее ориентация на резонансные эпизоды девиантного поведения школьников</a:t>
            </a:r>
            <a:endParaRPr lang="ru-RU" altLang="zh-CN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2" name="Oval 110">
            <a:extLst>
              <a:ext uri="{FF2B5EF4-FFF2-40B4-BE49-F238E27FC236}">
                <a16:creationId xmlns:a16="http://schemas.microsoft.com/office/drawing/2014/main" xmlns="" id="{CEF9CC1C-1F14-40CD-AECC-AFC4182FE79D}"/>
              </a:ext>
            </a:extLst>
          </p:cNvPr>
          <p:cNvSpPr/>
          <p:nvPr/>
        </p:nvSpPr>
        <p:spPr>
          <a:xfrm>
            <a:off x="6096463" y="4588301"/>
            <a:ext cx="228600" cy="2286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D2CE4B8A-C170-491D-98A2-E2714839EC8D}"/>
              </a:ext>
            </a:extLst>
          </p:cNvPr>
          <p:cNvSpPr txBox="1"/>
          <p:nvPr/>
        </p:nvSpPr>
        <p:spPr>
          <a:xfrm>
            <a:off x="2988670" y="331877"/>
            <a:ext cx="6934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ЕРЕЧЕНЬ ПРОФИЛАКТИЧЕСКИХ ОШИБОК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2311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DF0777-89D5-450A-9F31-6D85715BA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85257"/>
            <a:ext cx="10515600" cy="43917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/>
              <a:t>Некоторые кейсы, связанные с профилактическими ошибками </a:t>
            </a:r>
          </a:p>
          <a:p>
            <a:pPr marL="0" indent="0" algn="ctr">
              <a:buNone/>
            </a:pPr>
            <a:r>
              <a:rPr lang="ru-RU" sz="3600" b="1" dirty="0"/>
              <a:t>(полученные в результате опроса)</a:t>
            </a:r>
          </a:p>
        </p:txBody>
      </p:sp>
    </p:spTree>
    <p:extLst>
      <p:ext uri="{BB962C8B-B14F-4D97-AF65-F5344CB8AC3E}">
        <p14:creationId xmlns:p14="http://schemas.microsoft.com/office/powerpoint/2010/main" val="40957601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6DACCF-CB7E-4D90-8AAE-D424D6BC57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6" y="441264"/>
            <a:ext cx="11049000" cy="59327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«Психолог, работая с 7-9 классами, для диагностики суицидов предлагала школьникам тесты, где 100 вопросов про желание покончить с собой, о мечтах лежать в гробу, о мести близким через свою смерть, про предпочитаемые формы нанесения себе ущерба. Считаю, это недопустимо»; </a:t>
            </a:r>
          </a:p>
          <a:p>
            <a:pPr marL="0" indent="0" algn="just">
              <a:buNone/>
            </a:pPr>
            <a:r>
              <a:rPr lang="ru-RU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buNone/>
            </a:pPr>
            <a:r>
              <a:rPr lang="ru-RU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«Классный час был весь посвящен наркомании, где 30 минут рассказывали сами ученики о видах наркотиков и какую эйфорию они вызывают»; </a:t>
            </a:r>
          </a:p>
          <a:p>
            <a:pPr marL="0" indent="0" algn="just">
              <a:buNone/>
            </a:pPr>
            <a:endParaRPr lang="ru-RU" sz="2400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«Психолог вместе с ребенком, заявлявшим о желании покончить с собой, занималась арт-терапией, посыпала вместе с мальчиком цветным песком психологическую боль. Никому не сообщала об этом. Мальчик все равно попытался покончить с собой. Психолог потом сказала, что не хотела никого тревожить информацией о суицидальном риске, думала, что справится сама»; 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2441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D86632-51D5-48FE-B4BA-FA8674158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576943"/>
            <a:ext cx="11332029" cy="58020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«Учитель по биологии весь урок рассказывала, что наркотики во многих странах разрешены, так как они полезны и облегчают страдания всем с любой болью, поэтому и в нашей стране скоро легализуют легкие наркотики»; 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«На школьном мероприятии по профилактике </a:t>
            </a:r>
            <a:r>
              <a:rPr lang="ru-RU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кибербуллинга</a:t>
            </a:r>
            <a:r>
              <a:rPr lang="ru-RU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организаторы объясняли, что главная причина травли кроется в наличии самого интернета, хотя всем ясно, что дело в поведении, в  нравственности, в этике пользователей. Призывали всех отключить интернет»; 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«Главной ошибкой является метание из стороны в сторону: то усиленно кинулись предупреждать наркоманию, то вся школа забыла про наркоманию и ударилась в профилактику </a:t>
            </a:r>
            <a:r>
              <a:rPr lang="ru-RU" sz="24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скулшутинга</a:t>
            </a:r>
            <a:r>
              <a:rPr lang="ru-RU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то, после какого-нибудь происшествия, кинулись все предупреждать суициды. Нет какой-то общей системы».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077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C2DFDA-1967-4B75-9B32-0243F8B0E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370" y="584462"/>
            <a:ext cx="11030147" cy="5693790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данный перечень не внесены ответы педагогов о целенаправленном сокрытии образовательной организацией маркеров или фактов девиантного поведения школьников, что связано не с профилактической несостоятельностью педагогов, а с нежеланием школы обнародовать неудовлетворительные показатели, влекущие снижение статуса образовательной организации, дисциплинарно-финансовые наказания, изматывающий бумагооборот и контроль (порой полностью парализующие остальные виды деятельности школы).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Также в данный перечень не включались ошибки, относимые к этическим нарушениям и к ошибкам, свидетельствующим о профессиональной деформации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2076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0343204-5F23-4665-98B1-75D05CF12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1229"/>
            <a:ext cx="10515600" cy="505573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Более подробно материалы исследования изложены в статье:</a:t>
            </a:r>
          </a:p>
          <a:p>
            <a:pPr marL="0" indent="0" algn="just">
              <a:buNone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Книжникова С.В. </a:t>
            </a: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Профилактика девиантного поведения в условиях общеобразовательной школы: затруднения и ошибки // Российский девиантологический журнал. – 2023. - № 1. </a:t>
            </a:r>
            <a:endParaRPr lang="ru-RU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9707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B0F433C-B798-475F-B35D-34F61B129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73085"/>
            <a:ext cx="10515600" cy="38038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/>
              <a:t>Благодарю за 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841647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5">
            <a:extLst>
              <a:ext uri="{FF2B5EF4-FFF2-40B4-BE49-F238E27FC236}">
                <a16:creationId xmlns:a16="http://schemas.microsoft.com/office/drawing/2014/main" xmlns="" id="{D7AE3189-DF20-42BD-A1C0-F42CB154E8B8}"/>
              </a:ext>
            </a:extLst>
          </p:cNvPr>
          <p:cNvSpPr/>
          <p:nvPr/>
        </p:nvSpPr>
        <p:spPr>
          <a:xfrm>
            <a:off x="5233536" y="777242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任意多边形 36">
            <a:extLst>
              <a:ext uri="{FF2B5EF4-FFF2-40B4-BE49-F238E27FC236}">
                <a16:creationId xmlns:a16="http://schemas.microsoft.com/office/drawing/2014/main" xmlns="" id="{58646A94-5176-4F3A-86DD-11E9FB48DC77}"/>
              </a:ext>
            </a:extLst>
          </p:cNvPr>
          <p:cNvSpPr/>
          <p:nvPr/>
        </p:nvSpPr>
        <p:spPr>
          <a:xfrm rot="8100000">
            <a:off x="5176811" y="989088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任意多边形 37">
            <a:extLst>
              <a:ext uri="{FF2B5EF4-FFF2-40B4-BE49-F238E27FC236}">
                <a16:creationId xmlns:a16="http://schemas.microsoft.com/office/drawing/2014/main" xmlns="" id="{39521351-D8FD-43B9-87EF-56D93FE0136D}"/>
              </a:ext>
            </a:extLst>
          </p:cNvPr>
          <p:cNvSpPr/>
          <p:nvPr/>
        </p:nvSpPr>
        <p:spPr>
          <a:xfrm rot="5400000">
            <a:off x="6722440" y="2257810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任意多边形 38">
            <a:extLst>
              <a:ext uri="{FF2B5EF4-FFF2-40B4-BE49-F238E27FC236}">
                <a16:creationId xmlns:a16="http://schemas.microsoft.com/office/drawing/2014/main" xmlns="" id="{7AD8DA1F-E426-4ACB-BBD9-F09D6E10C79D}"/>
              </a:ext>
            </a:extLst>
          </p:cNvPr>
          <p:cNvSpPr/>
          <p:nvPr/>
        </p:nvSpPr>
        <p:spPr>
          <a:xfrm rot="13500000">
            <a:off x="6803101" y="2656016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任意多边形 39">
            <a:extLst>
              <a:ext uri="{FF2B5EF4-FFF2-40B4-BE49-F238E27FC236}">
                <a16:creationId xmlns:a16="http://schemas.microsoft.com/office/drawing/2014/main" xmlns="" id="{419A79FF-74F5-47C1-8E61-C3A43A5BA057}"/>
              </a:ext>
            </a:extLst>
          </p:cNvPr>
          <p:cNvSpPr/>
          <p:nvPr/>
        </p:nvSpPr>
        <p:spPr>
          <a:xfrm rot="10800000">
            <a:off x="5257324" y="3741610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任意多边形 40">
            <a:extLst>
              <a:ext uri="{FF2B5EF4-FFF2-40B4-BE49-F238E27FC236}">
                <a16:creationId xmlns:a16="http://schemas.microsoft.com/office/drawing/2014/main" xmlns="" id="{45B690E3-4591-4493-9E3A-4A2C0BB6F372}"/>
              </a:ext>
            </a:extLst>
          </p:cNvPr>
          <p:cNvSpPr/>
          <p:nvPr/>
        </p:nvSpPr>
        <p:spPr>
          <a:xfrm rot="18900000">
            <a:off x="5151627" y="4277200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任意多边形 41">
            <a:extLst>
              <a:ext uri="{FF2B5EF4-FFF2-40B4-BE49-F238E27FC236}">
                <a16:creationId xmlns:a16="http://schemas.microsoft.com/office/drawing/2014/main" xmlns="" id="{87E6A6E8-7FC8-4731-8EED-33861A80D563}"/>
              </a:ext>
            </a:extLst>
          </p:cNvPr>
          <p:cNvSpPr/>
          <p:nvPr/>
        </p:nvSpPr>
        <p:spPr>
          <a:xfrm rot="16200000">
            <a:off x="3768420" y="2255302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任意多边形 42">
            <a:extLst>
              <a:ext uri="{FF2B5EF4-FFF2-40B4-BE49-F238E27FC236}">
                <a16:creationId xmlns:a16="http://schemas.microsoft.com/office/drawing/2014/main" xmlns="" id="{1DF1993E-6AD8-495F-A70C-966B65668B61}"/>
              </a:ext>
            </a:extLst>
          </p:cNvPr>
          <p:cNvSpPr/>
          <p:nvPr/>
        </p:nvSpPr>
        <p:spPr>
          <a:xfrm rot="2700000">
            <a:off x="3525337" y="2604536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B29D7CDD-3DAB-4DF9-B572-BBE17C3F1D79}"/>
              </a:ext>
            </a:extLst>
          </p:cNvPr>
          <p:cNvSpPr txBox="1"/>
          <p:nvPr/>
        </p:nvSpPr>
        <p:spPr>
          <a:xfrm>
            <a:off x="348042" y="647150"/>
            <a:ext cx="4635570" cy="172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Феноменология трудностей у педагогов (Н.В. Кузьмина, 1967); препятствия на пути к профессионализму педагога (А.К. Маркова, 1996); затруднения, препятствующие формированию конструктивной траектории профессиональной жизнедеятельности педагога (Л.М. Митина, 2004)</a:t>
            </a:r>
            <a:r>
              <a:rPr lang="ru-RU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8D20DD0F-4DB9-4E3C-8E74-16FD1496D42E}"/>
              </a:ext>
            </a:extLst>
          </p:cNvPr>
          <p:cNvSpPr txBox="1"/>
          <p:nvPr/>
        </p:nvSpPr>
        <p:spPr>
          <a:xfrm>
            <a:off x="234105" y="4370615"/>
            <a:ext cx="4147183" cy="236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Барьеры педагогической деятельности барьеры 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планирования; постановки и решения педагогических задач; </a:t>
            </a:r>
            <a:r>
              <a:rPr lang="ru-RU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неучтенности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прошлых ошибок; барьеры педагогического воздействия на ученика, воспитанника; барьеры сочетания форм и методов работы (А.К. Маркова, 1993);  барьеры содержания и форм учебного процесса; барьеры, связанные с особенностями преподавателя; барьеры общения (К.Ю. </a:t>
            </a:r>
            <a:r>
              <a:rPr lang="ru-RU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Галущак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20214 И.А. Зимняя, 2010)</a:t>
            </a:r>
            <a:r>
              <a:rPr lang="ru-RU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3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3B0FFDA7-A6F1-4C91-B349-DF4542E90389}"/>
              </a:ext>
            </a:extLst>
          </p:cNvPr>
          <p:cNvSpPr txBox="1"/>
          <p:nvPr/>
        </p:nvSpPr>
        <p:spPr>
          <a:xfrm>
            <a:off x="7208389" y="591582"/>
            <a:ext cx="4763430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атруднения педагогов: этно-социокультурные, </a:t>
            </a:r>
            <a:r>
              <a:rPr lang="ru-RU" sz="1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статусно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-позиционно-ролевые, индивидуально-психологические, возрастные, деятельностные и межличностные (И.А. Зимняя, 2010;, </a:t>
            </a:r>
            <a:r>
              <a:rPr lang="ru-RU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затруднения педагогической деятельности при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постановке и решении педагогической задачи, в педагогическом взаимодействии, в самоконтроле и самокоррекции педагога, в процессе обучения и воспитания, в педагогическом общении (С.В. Малышко, 2008). </a:t>
            </a:r>
            <a:endParaRPr lang="ru-RU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89243121-9FE1-4B9F-A56E-ED3FECF339E2}"/>
              </a:ext>
            </a:extLst>
          </p:cNvPr>
          <p:cNvSpPr txBox="1"/>
          <p:nvPr/>
        </p:nvSpPr>
        <p:spPr>
          <a:xfrm>
            <a:off x="7502478" y="4391301"/>
            <a:ext cx="4469341" cy="2154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ru-RU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Феноменология педагогических ошибок: научная школа В.И. Журавлева и педагогическая </a:t>
            </a:r>
            <a:r>
              <a:rPr lang="ru-RU" altLang="ko-K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эррология</a:t>
            </a:r>
            <a:r>
              <a:rPr lang="ru-RU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 (Т.А. </a:t>
            </a:r>
            <a:r>
              <a:rPr lang="ru-RU" altLang="ko-KR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Юзафавичус</a:t>
            </a:r>
            <a:r>
              <a:rPr lang="ru-RU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, 2014); к</a:t>
            </a:r>
            <a:r>
              <a:rPr lang="ru-RU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лассификация педагогических ошибок в работах И.А. Колесниковой (2005): </a:t>
            </a:r>
            <a:r>
              <a:rPr lang="ru-RU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осознанные, неосознаваемые заблуждения; ошибки некомпетентности, вынужденные ошибки, случайные ошибки, ошибки профессиональной деградации; проектно-аналитические; методико-технологические; этико-психологические </a:t>
            </a:r>
            <a:endParaRPr lang="ru-RU" altLang="ko-K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图片 36">
            <a:extLst>
              <a:ext uri="{FF2B5EF4-FFF2-40B4-BE49-F238E27FC236}">
                <a16:creationId xmlns:a16="http://schemas.microsoft.com/office/drawing/2014/main" xmlns="" id="{EA895F82-EEA8-484C-BF46-6D6364525ED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179" y="3043823"/>
            <a:ext cx="844108" cy="844108"/>
          </a:xfrm>
          <a:prstGeom prst="rect">
            <a:avLst/>
          </a:prstGeom>
        </p:spPr>
      </p:pic>
      <p:pic>
        <p:nvPicPr>
          <p:cNvPr id="33" name="图片 36">
            <a:extLst>
              <a:ext uri="{FF2B5EF4-FFF2-40B4-BE49-F238E27FC236}">
                <a16:creationId xmlns:a16="http://schemas.microsoft.com/office/drawing/2014/main" xmlns="" id="{3898A3F1-2954-47A9-8E27-652AD9CA4AF2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266" y="1551460"/>
            <a:ext cx="844108" cy="844108"/>
          </a:xfrm>
          <a:prstGeom prst="rect">
            <a:avLst/>
          </a:prstGeom>
        </p:spPr>
      </p:pic>
      <p:pic>
        <p:nvPicPr>
          <p:cNvPr id="34" name="图片 36">
            <a:extLst>
              <a:ext uri="{FF2B5EF4-FFF2-40B4-BE49-F238E27FC236}">
                <a16:creationId xmlns:a16="http://schemas.microsoft.com/office/drawing/2014/main" xmlns="" id="{F88F84A7-927B-47F3-B50F-8EFE6BB115FF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617" y="3134686"/>
            <a:ext cx="844108" cy="844108"/>
          </a:xfrm>
          <a:prstGeom prst="rect">
            <a:avLst/>
          </a:prstGeom>
        </p:spPr>
      </p:pic>
      <p:pic>
        <p:nvPicPr>
          <p:cNvPr id="35" name="图片 36">
            <a:extLst>
              <a:ext uri="{FF2B5EF4-FFF2-40B4-BE49-F238E27FC236}">
                <a16:creationId xmlns:a16="http://schemas.microsoft.com/office/drawing/2014/main" xmlns="" id="{923FB54F-28EC-4790-9DE7-474160F970F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415" y="4576094"/>
            <a:ext cx="844108" cy="84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722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F22166E-B427-473D-B2C6-303F7D0D1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0863" y="1253331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Как показывает анализ научных источников, педагогически ошибки могут возникать по причине наличия затруднений, барьеров в педагогической деятельности. </a:t>
            </a:r>
          </a:p>
          <a:p>
            <a:pPr marL="0" indent="0" algn="just">
              <a:buNone/>
            </a:pP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Однако предмет данного исследования обращает, прежде всего, к тем затруднениям и ошибкам, которые наблюдаются у педагогов при осуществлении ими профилактики девиантного поведения.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62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F75108-3B3E-4BE8-A8DB-7506A8B54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614" y="651071"/>
            <a:ext cx="10515600" cy="534678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Основным методом сбора информации стало анкетирование.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Анкета включала в себя 3 составные части: обращение к респонденту, разъясняющее цели исследования и гарантирующее анонимность; перечень вопросов и т.н. «</a:t>
            </a:r>
            <a:r>
              <a:rPr lang="ru-RU" sz="3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паспортичку</a:t>
            </a: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 (сведения о регионе проживания и типе населенного пункта, о поле, возрасте,  стаже педагогической деятельности и занимаемой должности).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535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2AE98C4-1DB7-4C4A-A16D-F2CCBDF30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8080"/>
            <a:ext cx="10515600" cy="50288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+mj-lt"/>
              </a:rPr>
              <a:t>Основные характеристики выборки</a:t>
            </a:r>
          </a:p>
          <a:p>
            <a:pPr marL="0" indent="0" algn="ctr">
              <a:buNone/>
            </a:pPr>
            <a:endParaRPr lang="ru-RU" sz="4800" b="1" dirty="0">
              <a:latin typeface="+mj-lt"/>
            </a:endParaRPr>
          </a:p>
          <a:p>
            <a:pPr marL="0" indent="0" algn="ctr">
              <a:buNone/>
            </a:pPr>
            <a:r>
              <a:rPr lang="ru-RU" sz="4800" dirty="0">
                <a:latin typeface="+mj-lt"/>
              </a:rPr>
              <a:t>В опросе приняли участие </a:t>
            </a:r>
            <a:r>
              <a:rPr lang="ru-RU" sz="4800" b="1" dirty="0">
                <a:latin typeface="+mj-lt"/>
              </a:rPr>
              <a:t>200</a:t>
            </a:r>
            <a:r>
              <a:rPr lang="ru-RU" sz="4800" dirty="0">
                <a:latin typeface="+mj-lt"/>
              </a:rPr>
              <a:t> педагогов, сталкивающихся с необходимостью осуществления профилактики девиантного поведения у 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3764235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5">
            <a:extLst>
              <a:ext uri="{FF2B5EF4-FFF2-40B4-BE49-F238E27FC236}">
                <a16:creationId xmlns:a16="http://schemas.microsoft.com/office/drawing/2014/main" xmlns="" id="{197983DA-6DC1-4D59-91FA-8284C9152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" y="187843"/>
            <a:ext cx="11724641" cy="657871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11268" name="Picture 6" descr="5">
            <a:extLst>
              <a:ext uri="{FF2B5EF4-FFF2-40B4-BE49-F238E27FC236}">
                <a16:creationId xmlns:a16="http://schemas.microsoft.com/office/drawing/2014/main" xmlns="" id="{C04705A0-8DEC-4BC9-907E-22DAD8B88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948" y="1604882"/>
            <a:ext cx="715327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7">
            <a:extLst>
              <a:ext uri="{FF2B5EF4-FFF2-40B4-BE49-F238E27FC236}">
                <a16:creationId xmlns:a16="http://schemas.microsoft.com/office/drawing/2014/main" xmlns="" id="{E7110542-0466-4D1B-AE10-5C2412102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9269" y="1461927"/>
            <a:ext cx="172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Уральский ФО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(9,5 %)</a:t>
            </a:r>
            <a:endParaRPr lang="ru-RU" altLang="ru-RU" sz="18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Text Box 8">
            <a:extLst>
              <a:ext uri="{FF2B5EF4-FFF2-40B4-BE49-F238E27FC236}">
                <a16:creationId xmlns:a16="http://schemas.microsoft.com/office/drawing/2014/main" xmlns="" id="{40347A51-0307-45B7-9B23-00C9923AC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33281" y="2004201"/>
            <a:ext cx="232664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Дальневосточный ФО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 (5,5 %)</a:t>
            </a:r>
            <a:r>
              <a:rPr lang="ru-RU" altLang="ru-RU" sz="1800" dirty="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dirty="0">
              <a:latin typeface="Arial" panose="020B0604020202020204" pitchFamily="34" charset="0"/>
            </a:endParaRPr>
          </a:p>
        </p:txBody>
      </p:sp>
      <p:sp>
        <p:nvSpPr>
          <p:cNvPr id="11271" name="Text Box 9">
            <a:extLst>
              <a:ext uri="{FF2B5EF4-FFF2-40B4-BE49-F238E27FC236}">
                <a16:creationId xmlns:a16="http://schemas.microsoft.com/office/drawing/2014/main" xmlns="" id="{20BC8DF3-2FC8-4E0A-8922-969E88ED2B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23864" y="5685681"/>
            <a:ext cx="294989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Сибирский ФО 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(8,5 %)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272" name="Text Box 10">
            <a:extLst>
              <a:ext uri="{FF2B5EF4-FFF2-40B4-BE49-F238E27FC236}">
                <a16:creationId xmlns:a16="http://schemas.microsoft.com/office/drawing/2014/main" xmlns="" id="{530AF9B9-950B-48F6-8B46-ABC97EFE9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3" y="5907375"/>
            <a:ext cx="24622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Приволжский ФО</a:t>
            </a:r>
            <a:r>
              <a:rPr lang="ru-RU" altLang="ru-RU" sz="1800" dirty="0">
                <a:latin typeface="Arial" panose="020B0604020202020204" pitchFamily="34" charset="0"/>
              </a:rPr>
              <a:t> 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(11,5 %)</a:t>
            </a:r>
          </a:p>
        </p:txBody>
      </p:sp>
      <p:sp>
        <p:nvSpPr>
          <p:cNvPr id="11273" name="Text Box 12">
            <a:extLst>
              <a:ext uri="{FF2B5EF4-FFF2-40B4-BE49-F238E27FC236}">
                <a16:creationId xmlns:a16="http://schemas.microsoft.com/office/drawing/2014/main" xmlns="" id="{5E066DF2-EA75-43B0-977A-C71D58103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54" y="4541202"/>
            <a:ext cx="18643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Южный ФО</a:t>
            </a:r>
            <a:r>
              <a:rPr lang="ru-RU" altLang="ru-RU" sz="1800" dirty="0">
                <a:latin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(26,5 %)</a:t>
            </a:r>
          </a:p>
        </p:txBody>
      </p:sp>
      <p:sp>
        <p:nvSpPr>
          <p:cNvPr id="11274" name="Text Box 13">
            <a:extLst>
              <a:ext uri="{FF2B5EF4-FFF2-40B4-BE49-F238E27FC236}">
                <a16:creationId xmlns:a16="http://schemas.microsoft.com/office/drawing/2014/main" xmlns="" id="{772E0CFF-9C8F-472A-A56B-170BC4FDF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" y="2788606"/>
            <a:ext cx="19077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Центральный ФО</a:t>
            </a:r>
            <a:r>
              <a:rPr lang="ru-RU" altLang="ru-RU" sz="1800" dirty="0">
                <a:latin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(12%)</a:t>
            </a:r>
          </a:p>
        </p:txBody>
      </p:sp>
      <p:sp>
        <p:nvSpPr>
          <p:cNvPr id="11275" name="Text Box 14">
            <a:extLst>
              <a:ext uri="{FF2B5EF4-FFF2-40B4-BE49-F238E27FC236}">
                <a16:creationId xmlns:a16="http://schemas.microsoft.com/office/drawing/2014/main" xmlns="" id="{0DB23C3D-9EC7-4C31-87C3-F9B97CE9B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216" y="1527257"/>
            <a:ext cx="28559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Северо-Западный ФО</a:t>
            </a:r>
            <a:r>
              <a:rPr lang="ru-RU" altLang="ru-RU" sz="1800" dirty="0">
                <a:latin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(10,5%)</a:t>
            </a:r>
          </a:p>
        </p:txBody>
      </p:sp>
      <p:sp>
        <p:nvSpPr>
          <p:cNvPr id="11276" name="AutoShape 20">
            <a:extLst>
              <a:ext uri="{FF2B5EF4-FFF2-40B4-BE49-F238E27FC236}">
                <a16:creationId xmlns:a16="http://schemas.microsoft.com/office/drawing/2014/main" xmlns="" id="{87737BE3-B20E-43A5-928A-73D7C2FE6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4" y="3644901"/>
            <a:ext cx="142875" cy="144463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80 h 21600"/>
              <a:gd name="T4" fmla="*/ 0 w 21600"/>
              <a:gd name="T5" fmla="*/ 483095 h 21600"/>
              <a:gd name="T6" fmla="*/ 138390 w 21600"/>
              <a:gd name="T7" fmla="*/ 824703 h 21600"/>
              <a:gd name="T8" fmla="*/ 472533 w 21600"/>
              <a:gd name="T9" fmla="*/ 966183 h 21600"/>
              <a:gd name="T10" fmla="*/ 806668 w 21600"/>
              <a:gd name="T11" fmla="*/ 824703 h 21600"/>
              <a:gd name="T12" fmla="*/ 945059 w 21600"/>
              <a:gd name="T13" fmla="*/ 483095 h 21600"/>
              <a:gd name="T14" fmla="*/ 806668 w 21600"/>
              <a:gd name="T15" fmla="*/ 14148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AutoShape 22">
            <a:extLst>
              <a:ext uri="{FF2B5EF4-FFF2-40B4-BE49-F238E27FC236}">
                <a16:creationId xmlns:a16="http://schemas.microsoft.com/office/drawing/2014/main" xmlns="" id="{3B5085D7-372A-41DC-8BC8-9F1A19FAA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6589" y="3789363"/>
            <a:ext cx="142875" cy="144462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79 h 21600"/>
              <a:gd name="T4" fmla="*/ 0 w 21600"/>
              <a:gd name="T5" fmla="*/ 483085 h 21600"/>
              <a:gd name="T6" fmla="*/ 138390 w 21600"/>
              <a:gd name="T7" fmla="*/ 824691 h 21600"/>
              <a:gd name="T8" fmla="*/ 472533 w 21600"/>
              <a:gd name="T9" fmla="*/ 966170 h 21600"/>
              <a:gd name="T10" fmla="*/ 806668 w 21600"/>
              <a:gd name="T11" fmla="*/ 824691 h 21600"/>
              <a:gd name="T12" fmla="*/ 945059 w 21600"/>
              <a:gd name="T13" fmla="*/ 483085 h 21600"/>
              <a:gd name="T14" fmla="*/ 806668 w 21600"/>
              <a:gd name="T15" fmla="*/ 14147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AutoShape 24">
            <a:extLst>
              <a:ext uri="{FF2B5EF4-FFF2-40B4-BE49-F238E27FC236}">
                <a16:creationId xmlns:a16="http://schemas.microsoft.com/office/drawing/2014/main" xmlns="" id="{78D13053-D5A3-4F59-8210-4839181D4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2264" y="4797426"/>
            <a:ext cx="142875" cy="144463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80 h 21600"/>
              <a:gd name="T4" fmla="*/ 0 w 21600"/>
              <a:gd name="T5" fmla="*/ 483095 h 21600"/>
              <a:gd name="T6" fmla="*/ 138390 w 21600"/>
              <a:gd name="T7" fmla="*/ 824703 h 21600"/>
              <a:gd name="T8" fmla="*/ 472533 w 21600"/>
              <a:gd name="T9" fmla="*/ 966183 h 21600"/>
              <a:gd name="T10" fmla="*/ 806668 w 21600"/>
              <a:gd name="T11" fmla="*/ 824703 h 21600"/>
              <a:gd name="T12" fmla="*/ 945059 w 21600"/>
              <a:gd name="T13" fmla="*/ 483095 h 21600"/>
              <a:gd name="T14" fmla="*/ 806668 w 21600"/>
              <a:gd name="T15" fmla="*/ 14148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25">
            <a:extLst>
              <a:ext uri="{FF2B5EF4-FFF2-40B4-BE49-F238E27FC236}">
                <a16:creationId xmlns:a16="http://schemas.microsoft.com/office/drawing/2014/main" xmlns="" id="{4FE81DE9-38BB-454D-B8B3-5E45B136A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414" y="4076701"/>
            <a:ext cx="142875" cy="144463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80 h 21600"/>
              <a:gd name="T4" fmla="*/ 0 w 21600"/>
              <a:gd name="T5" fmla="*/ 483095 h 21600"/>
              <a:gd name="T6" fmla="*/ 138390 w 21600"/>
              <a:gd name="T7" fmla="*/ 824703 h 21600"/>
              <a:gd name="T8" fmla="*/ 472533 w 21600"/>
              <a:gd name="T9" fmla="*/ 966183 h 21600"/>
              <a:gd name="T10" fmla="*/ 806668 w 21600"/>
              <a:gd name="T11" fmla="*/ 824703 h 21600"/>
              <a:gd name="T12" fmla="*/ 945059 w 21600"/>
              <a:gd name="T13" fmla="*/ 483095 h 21600"/>
              <a:gd name="T14" fmla="*/ 806668 w 21600"/>
              <a:gd name="T15" fmla="*/ 14148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AutoShape 26">
            <a:extLst>
              <a:ext uri="{FF2B5EF4-FFF2-40B4-BE49-F238E27FC236}">
                <a16:creationId xmlns:a16="http://schemas.microsoft.com/office/drawing/2014/main" xmlns="" id="{39491C50-FBD0-4B58-A737-A175D31EC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8076" y="4868863"/>
            <a:ext cx="142875" cy="144462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79 h 21600"/>
              <a:gd name="T4" fmla="*/ 0 w 21600"/>
              <a:gd name="T5" fmla="*/ 483085 h 21600"/>
              <a:gd name="T6" fmla="*/ 138390 w 21600"/>
              <a:gd name="T7" fmla="*/ 824691 h 21600"/>
              <a:gd name="T8" fmla="*/ 472533 w 21600"/>
              <a:gd name="T9" fmla="*/ 966170 h 21600"/>
              <a:gd name="T10" fmla="*/ 806668 w 21600"/>
              <a:gd name="T11" fmla="*/ 824691 h 21600"/>
              <a:gd name="T12" fmla="*/ 945059 w 21600"/>
              <a:gd name="T13" fmla="*/ 483085 h 21600"/>
              <a:gd name="T14" fmla="*/ 806668 w 21600"/>
              <a:gd name="T15" fmla="*/ 14147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1" name="AutoShape 27">
            <a:extLst>
              <a:ext uri="{FF2B5EF4-FFF2-40B4-BE49-F238E27FC236}">
                <a16:creationId xmlns:a16="http://schemas.microsoft.com/office/drawing/2014/main" xmlns="" id="{9477B17F-6745-4154-B41A-973E79A28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676" y="4508501"/>
            <a:ext cx="142875" cy="144463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80 h 21600"/>
              <a:gd name="T4" fmla="*/ 0 w 21600"/>
              <a:gd name="T5" fmla="*/ 483095 h 21600"/>
              <a:gd name="T6" fmla="*/ 138390 w 21600"/>
              <a:gd name="T7" fmla="*/ 824703 h 21600"/>
              <a:gd name="T8" fmla="*/ 472533 w 21600"/>
              <a:gd name="T9" fmla="*/ 966183 h 21600"/>
              <a:gd name="T10" fmla="*/ 806668 w 21600"/>
              <a:gd name="T11" fmla="*/ 824703 h 21600"/>
              <a:gd name="T12" fmla="*/ 945059 w 21600"/>
              <a:gd name="T13" fmla="*/ 483095 h 21600"/>
              <a:gd name="T14" fmla="*/ 806668 w 21600"/>
              <a:gd name="T15" fmla="*/ 14148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2" name="AutoShape 29">
            <a:extLst>
              <a:ext uri="{FF2B5EF4-FFF2-40B4-BE49-F238E27FC236}">
                <a16:creationId xmlns:a16="http://schemas.microsoft.com/office/drawing/2014/main" xmlns="" id="{407877D9-9A01-469F-9602-E9196C6C2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5276" y="4076701"/>
            <a:ext cx="142875" cy="144463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80 h 21600"/>
              <a:gd name="T4" fmla="*/ 0 w 21600"/>
              <a:gd name="T5" fmla="*/ 483095 h 21600"/>
              <a:gd name="T6" fmla="*/ 138390 w 21600"/>
              <a:gd name="T7" fmla="*/ 824703 h 21600"/>
              <a:gd name="T8" fmla="*/ 472533 w 21600"/>
              <a:gd name="T9" fmla="*/ 966183 h 21600"/>
              <a:gd name="T10" fmla="*/ 806668 w 21600"/>
              <a:gd name="T11" fmla="*/ 824703 h 21600"/>
              <a:gd name="T12" fmla="*/ 945059 w 21600"/>
              <a:gd name="T13" fmla="*/ 483095 h 21600"/>
              <a:gd name="T14" fmla="*/ 806668 w 21600"/>
              <a:gd name="T15" fmla="*/ 14148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3" name="Line 30">
            <a:extLst>
              <a:ext uri="{FF2B5EF4-FFF2-40B4-BE49-F238E27FC236}">
                <a16:creationId xmlns:a16="http://schemas.microsoft.com/office/drawing/2014/main" xmlns="" id="{B087250C-7BB6-4DEF-8417-381C7FA51A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3114" y="4652962"/>
            <a:ext cx="815974" cy="12287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4" name="Line 32">
            <a:extLst>
              <a:ext uri="{FF2B5EF4-FFF2-40B4-BE49-F238E27FC236}">
                <a16:creationId xmlns:a16="http://schemas.microsoft.com/office/drawing/2014/main" xmlns="" id="{E326C7A5-7217-4061-8C4A-F69B4BD8692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98714" y="3306602"/>
            <a:ext cx="1536699" cy="84312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5" name="Line 33">
            <a:extLst>
              <a:ext uri="{FF2B5EF4-FFF2-40B4-BE49-F238E27FC236}">
                <a16:creationId xmlns:a16="http://schemas.microsoft.com/office/drawing/2014/main" xmlns="" id="{390E3959-051A-4A3E-AAC0-0831DC2DDF3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448299" y="2103120"/>
            <a:ext cx="911227" cy="197358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6" name="Line 34">
            <a:extLst>
              <a:ext uri="{FF2B5EF4-FFF2-40B4-BE49-F238E27FC236}">
                <a16:creationId xmlns:a16="http://schemas.microsoft.com/office/drawing/2014/main" xmlns="" id="{F043F576-4F79-4825-982E-2C3C99BD28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5841" y="4889498"/>
            <a:ext cx="1372236" cy="12382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7" name="Line 35">
            <a:extLst>
              <a:ext uri="{FF2B5EF4-FFF2-40B4-BE49-F238E27FC236}">
                <a16:creationId xmlns:a16="http://schemas.microsoft.com/office/drawing/2014/main" xmlns="" id="{4C9C7E78-EA85-4A89-B944-8703C39380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216275" y="2209802"/>
            <a:ext cx="1150939" cy="15065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8" name="Line 36">
            <a:extLst>
              <a:ext uri="{FF2B5EF4-FFF2-40B4-BE49-F238E27FC236}">
                <a16:creationId xmlns:a16="http://schemas.microsoft.com/office/drawing/2014/main" xmlns="" id="{1A9E1EB5-EF70-4E57-BF81-B98257B882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328025" y="2939509"/>
            <a:ext cx="2658431" cy="99431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9" name="Line 37">
            <a:extLst>
              <a:ext uri="{FF2B5EF4-FFF2-40B4-BE49-F238E27FC236}">
                <a16:creationId xmlns:a16="http://schemas.microsoft.com/office/drawing/2014/main" xmlns="" id="{2D1BF4E0-C385-491A-9A0F-3BD50DA6971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43701" y="4941890"/>
            <a:ext cx="1800225" cy="82073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9092" name="Rectangle 4">
            <a:extLst>
              <a:ext uri="{FF2B5EF4-FFF2-40B4-BE49-F238E27FC236}">
                <a16:creationId xmlns:a16="http://schemas.microsoft.com/office/drawing/2014/main" xmlns="" id="{5B9281CE-419A-4BC5-9048-1C5F9EEF42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02640" y="577054"/>
            <a:ext cx="10728960" cy="324963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600" b="1" i="1" dirty="0"/>
              <a:t>Распределение педагогов - респондентов по Федеральным округам (</a:t>
            </a:r>
            <a:r>
              <a:rPr lang="en-US" sz="3600" b="1" i="1" dirty="0"/>
              <a:t>N</a:t>
            </a:r>
            <a:r>
              <a:rPr lang="ru-RU" sz="3600" b="1" i="1" dirty="0"/>
              <a:t>= 200)</a:t>
            </a:r>
          </a:p>
        </p:txBody>
      </p:sp>
      <p:sp>
        <p:nvSpPr>
          <p:cNvPr id="30" name="Text Box 13">
            <a:extLst>
              <a:ext uri="{FF2B5EF4-FFF2-40B4-BE49-F238E27FC236}">
                <a16:creationId xmlns:a16="http://schemas.microsoft.com/office/drawing/2014/main" xmlns="" id="{0E532843-FF7D-4CDF-8F1C-9BED9C510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6023827"/>
            <a:ext cx="30210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1" dirty="0">
                <a:latin typeface="Arial" panose="020B0604020202020204" pitchFamily="34" charset="0"/>
              </a:rPr>
              <a:t>Северо-Кавказский ФО</a:t>
            </a:r>
            <a:r>
              <a:rPr lang="ru-RU" altLang="ru-RU" sz="1800" dirty="0">
                <a:latin typeface="Arial" panose="020B0604020202020204" pitchFamily="34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Arial" panose="020B0604020202020204" pitchFamily="34" charset="0"/>
              </a:rPr>
              <a:t>(16%)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166940CA-9E7A-4965-84F6-7422A52DCCA5}"/>
              </a:ext>
            </a:extLst>
          </p:cNvPr>
          <p:cNvCxnSpPr>
            <a:cxnSpLocks/>
          </p:cNvCxnSpPr>
          <p:nvPr/>
        </p:nvCxnSpPr>
        <p:spPr>
          <a:xfrm flipH="1">
            <a:off x="2961959" y="5372426"/>
            <a:ext cx="686117" cy="663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utoShape 25">
            <a:extLst>
              <a:ext uri="{FF2B5EF4-FFF2-40B4-BE49-F238E27FC236}">
                <a16:creationId xmlns:a16="http://schemas.microsoft.com/office/drawing/2014/main" xmlns="" id="{E69F5DAE-1307-40E6-A24E-4C4213AA5F4D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576319" y="5203784"/>
            <a:ext cx="142874" cy="144462"/>
          </a:xfrm>
          <a:custGeom>
            <a:avLst/>
            <a:gdLst>
              <a:gd name="T0" fmla="*/ 472533 w 21600"/>
              <a:gd name="T1" fmla="*/ 0 h 21600"/>
              <a:gd name="T2" fmla="*/ 138390 w 21600"/>
              <a:gd name="T3" fmla="*/ 141480 h 21600"/>
              <a:gd name="T4" fmla="*/ 0 w 21600"/>
              <a:gd name="T5" fmla="*/ 483095 h 21600"/>
              <a:gd name="T6" fmla="*/ 138390 w 21600"/>
              <a:gd name="T7" fmla="*/ 824703 h 21600"/>
              <a:gd name="T8" fmla="*/ 472533 w 21600"/>
              <a:gd name="T9" fmla="*/ 966183 h 21600"/>
              <a:gd name="T10" fmla="*/ 806668 w 21600"/>
              <a:gd name="T11" fmla="*/ 824703 h 21600"/>
              <a:gd name="T12" fmla="*/ 945059 w 21600"/>
              <a:gd name="T13" fmla="*/ 483095 h 21600"/>
              <a:gd name="T14" fmla="*/ 806668 w 21600"/>
              <a:gd name="T15" fmla="*/ 141480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1">
            <a:extLst>
              <a:ext uri="{FF2B5EF4-FFF2-40B4-BE49-F238E27FC236}">
                <a16:creationId xmlns:a16="http://schemas.microsoft.com/office/drawing/2014/main" xmlns="" id="{2306D3A8-36ED-495B-A4B8-E61A78ABF726}"/>
              </a:ext>
            </a:extLst>
          </p:cNvPr>
          <p:cNvGrpSpPr/>
          <p:nvPr/>
        </p:nvGrpSpPr>
        <p:grpSpPr>
          <a:xfrm>
            <a:off x="636960" y="3441395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5" name="Round Same Side Corner Rectangle 8">
              <a:extLst>
                <a:ext uri="{FF2B5EF4-FFF2-40B4-BE49-F238E27FC236}">
                  <a16:creationId xmlns:a16="http://schemas.microsoft.com/office/drawing/2014/main" xmlns="" id="{54A4FD42-B9BA-4AC4-BA7E-BF10AF40F163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6" name="Round Same Side Corner Rectangle 8">
              <a:extLst>
                <a:ext uri="{FF2B5EF4-FFF2-40B4-BE49-F238E27FC236}">
                  <a16:creationId xmlns:a16="http://schemas.microsoft.com/office/drawing/2014/main" xmlns="" id="{A08E6114-99D6-47A8-87B7-D78729312DF7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7" name="Round Same Side Corner Rectangle 8">
              <a:extLst>
                <a:ext uri="{FF2B5EF4-FFF2-40B4-BE49-F238E27FC236}">
                  <a16:creationId xmlns:a16="http://schemas.microsoft.com/office/drawing/2014/main" xmlns="" id="{43B6186D-50A3-4D15-962B-10E3B54B2D7A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8" name="Round Same Side Corner Rectangle 8">
              <a:extLst>
                <a:ext uri="{FF2B5EF4-FFF2-40B4-BE49-F238E27FC236}">
                  <a16:creationId xmlns:a16="http://schemas.microsoft.com/office/drawing/2014/main" xmlns="" id="{A5644F99-D595-4705-9F16-0F6D5B8804C9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xmlns="" id="{500304F1-B562-4D59-BA70-8AFEF8200232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10" name="Round Same Side Corner Rectangle 8">
              <a:extLst>
                <a:ext uri="{FF2B5EF4-FFF2-40B4-BE49-F238E27FC236}">
                  <a16:creationId xmlns:a16="http://schemas.microsoft.com/office/drawing/2014/main" xmlns="" id="{7FE45A59-7A6D-425F-992F-7119DC04EEE1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11" name="Round Same Side Corner Rectangle 8">
              <a:extLst>
                <a:ext uri="{FF2B5EF4-FFF2-40B4-BE49-F238E27FC236}">
                  <a16:creationId xmlns:a16="http://schemas.microsoft.com/office/drawing/2014/main" xmlns="" id="{583C1F6D-66A3-40A9-9E41-A492960F6362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12" name="Round Same Side Corner Rectangle 8">
              <a:extLst>
                <a:ext uri="{FF2B5EF4-FFF2-40B4-BE49-F238E27FC236}">
                  <a16:creationId xmlns:a16="http://schemas.microsoft.com/office/drawing/2014/main" xmlns="" id="{6E00BD17-7E2B-42E9-86C9-ACFADBF7330F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13" name="Round Same Side Corner Rectangle 8">
              <a:extLst>
                <a:ext uri="{FF2B5EF4-FFF2-40B4-BE49-F238E27FC236}">
                  <a16:creationId xmlns:a16="http://schemas.microsoft.com/office/drawing/2014/main" xmlns="" id="{B5AF1DE1-1528-4A50-9A9D-8209BF82E84A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14" name="Round Same Side Corner Rectangle 8">
              <a:extLst>
                <a:ext uri="{FF2B5EF4-FFF2-40B4-BE49-F238E27FC236}">
                  <a16:creationId xmlns:a16="http://schemas.microsoft.com/office/drawing/2014/main" xmlns="" id="{22281F13-6616-49F2-9903-CABCB2890C3E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</p:grpSp>
      <p:grpSp>
        <p:nvGrpSpPr>
          <p:cNvPr id="3" name="그룹 90">
            <a:extLst>
              <a:ext uri="{FF2B5EF4-FFF2-40B4-BE49-F238E27FC236}">
                <a16:creationId xmlns:a16="http://schemas.microsoft.com/office/drawing/2014/main" xmlns="" id="{44FF1E26-4BC3-4889-A596-D82367496A7C}"/>
              </a:ext>
            </a:extLst>
          </p:cNvPr>
          <p:cNvGrpSpPr/>
          <p:nvPr/>
        </p:nvGrpSpPr>
        <p:grpSpPr>
          <a:xfrm>
            <a:off x="3869792" y="2282216"/>
            <a:ext cx="711627" cy="827075"/>
            <a:chOff x="5012946" y="1840455"/>
            <a:chExt cx="711627" cy="827075"/>
          </a:xfrm>
          <a:solidFill>
            <a:schemeClr val="bg1">
              <a:lumMod val="75000"/>
            </a:schemeClr>
          </a:solidFill>
        </p:grpSpPr>
        <p:sp>
          <p:nvSpPr>
            <p:cNvPr id="24" name="Round Same Side Corner Rectangle 8">
              <a:extLst>
                <a:ext uri="{FF2B5EF4-FFF2-40B4-BE49-F238E27FC236}">
                  <a16:creationId xmlns:a16="http://schemas.microsoft.com/office/drawing/2014/main" xmlns="" id="{222423A0-6CA8-456D-A986-F66AA5D69418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25" name="Round Same Side Corner Rectangle 8">
              <a:extLst>
                <a:ext uri="{FF2B5EF4-FFF2-40B4-BE49-F238E27FC236}">
                  <a16:creationId xmlns:a16="http://schemas.microsoft.com/office/drawing/2014/main" xmlns="" id="{C8FA217F-D95B-4971-BA04-3C367EE8EC46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</p:grpSp>
      <p:grpSp>
        <p:nvGrpSpPr>
          <p:cNvPr id="4" name="그룹 112">
            <a:extLst>
              <a:ext uri="{FF2B5EF4-FFF2-40B4-BE49-F238E27FC236}">
                <a16:creationId xmlns:a16="http://schemas.microsoft.com/office/drawing/2014/main" xmlns="" id="{D612ADBE-5938-4B3C-A0A8-2446657CB831}"/>
              </a:ext>
            </a:extLst>
          </p:cNvPr>
          <p:cNvGrpSpPr/>
          <p:nvPr/>
        </p:nvGrpSpPr>
        <p:grpSpPr>
          <a:xfrm>
            <a:off x="553442" y="4914900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27" name="Round Same Side Corner Rectangle 8">
              <a:extLst>
                <a:ext uri="{FF2B5EF4-FFF2-40B4-BE49-F238E27FC236}">
                  <a16:creationId xmlns:a16="http://schemas.microsoft.com/office/drawing/2014/main" xmlns="" id="{09E8FBDC-BC79-4348-B559-030B8ED9E61C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28" name="Round Same Side Corner Rectangle 8">
              <a:extLst>
                <a:ext uri="{FF2B5EF4-FFF2-40B4-BE49-F238E27FC236}">
                  <a16:creationId xmlns:a16="http://schemas.microsoft.com/office/drawing/2014/main" xmlns="" id="{2AA60DBC-1319-4679-96E6-65749F0569DD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29" name="Round Same Side Corner Rectangle 8">
              <a:extLst>
                <a:ext uri="{FF2B5EF4-FFF2-40B4-BE49-F238E27FC236}">
                  <a16:creationId xmlns:a16="http://schemas.microsoft.com/office/drawing/2014/main" xmlns="" id="{CB0C4656-0EA9-4B52-A779-88AA3E13817B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0" name="Round Same Side Corner Rectangle 8">
              <a:extLst>
                <a:ext uri="{FF2B5EF4-FFF2-40B4-BE49-F238E27FC236}">
                  <a16:creationId xmlns:a16="http://schemas.microsoft.com/office/drawing/2014/main" xmlns="" id="{E3BA60A0-08DD-4BE6-B010-78AAB7EB82F6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1" name="Round Same Side Corner Rectangle 8">
              <a:extLst>
                <a:ext uri="{FF2B5EF4-FFF2-40B4-BE49-F238E27FC236}">
                  <a16:creationId xmlns:a16="http://schemas.microsoft.com/office/drawing/2014/main" xmlns="" id="{06BA7E10-AE4F-448D-9CA6-A628088D93EC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2" name="Round Same Side Corner Rectangle 8">
              <a:extLst>
                <a:ext uri="{FF2B5EF4-FFF2-40B4-BE49-F238E27FC236}">
                  <a16:creationId xmlns:a16="http://schemas.microsoft.com/office/drawing/2014/main" xmlns="" id="{36315A86-5C9B-4014-BD63-125BE2B4DCFA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3" name="Round Same Side Corner Rectangle 8">
              <a:extLst>
                <a:ext uri="{FF2B5EF4-FFF2-40B4-BE49-F238E27FC236}">
                  <a16:creationId xmlns:a16="http://schemas.microsoft.com/office/drawing/2014/main" xmlns="" id="{1F2F87F0-EE01-44B9-BE0A-398EA152517F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adFill>
              <a:gsLst>
                <a:gs pos="4600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17000">
                  <a:srgbClr val="00B0F0"/>
                </a:gs>
                <a:gs pos="54000">
                  <a:schemeClr val="accent3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4" name="Round Same Side Corner Rectangle 8">
              <a:extLst>
                <a:ext uri="{FF2B5EF4-FFF2-40B4-BE49-F238E27FC236}">
                  <a16:creationId xmlns:a16="http://schemas.microsoft.com/office/drawing/2014/main" xmlns="" id="{6F7C7D7B-CC35-48AC-8C3A-1044486BE966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5" name="Round Same Side Corner Rectangle 8">
              <a:extLst>
                <a:ext uri="{FF2B5EF4-FFF2-40B4-BE49-F238E27FC236}">
                  <a16:creationId xmlns:a16="http://schemas.microsoft.com/office/drawing/2014/main" xmlns="" id="{75349FB2-2CFA-4CCD-91F9-EF0A8242F0B2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6" name="Round Same Side Corner Rectangle 8">
              <a:extLst>
                <a:ext uri="{FF2B5EF4-FFF2-40B4-BE49-F238E27FC236}">
                  <a16:creationId xmlns:a16="http://schemas.microsoft.com/office/drawing/2014/main" xmlns="" id="{9BC1C033-F62F-4A3E-A908-610F809CB149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</p:grpSp>
      <p:grpSp>
        <p:nvGrpSpPr>
          <p:cNvPr id="15" name="그룹 64">
            <a:extLst>
              <a:ext uri="{FF2B5EF4-FFF2-40B4-BE49-F238E27FC236}">
                <a16:creationId xmlns:a16="http://schemas.microsoft.com/office/drawing/2014/main" xmlns="" id="{0BA3088B-7C36-47A7-AE1A-C34AF9D53294}"/>
              </a:ext>
            </a:extLst>
          </p:cNvPr>
          <p:cNvGrpSpPr/>
          <p:nvPr/>
        </p:nvGrpSpPr>
        <p:grpSpPr>
          <a:xfrm>
            <a:off x="479945" y="1021549"/>
            <a:ext cx="3892427" cy="827075"/>
            <a:chOff x="1832146" y="1840455"/>
            <a:chExt cx="3892427" cy="827075"/>
          </a:xfrm>
          <a:solidFill>
            <a:schemeClr val="bg1">
              <a:lumMod val="75000"/>
            </a:schemeClr>
          </a:solidFill>
        </p:grpSpPr>
        <p:sp>
          <p:nvSpPr>
            <p:cNvPr id="38" name="Round Same Side Corner Rectangle 8">
              <a:extLst>
                <a:ext uri="{FF2B5EF4-FFF2-40B4-BE49-F238E27FC236}">
                  <a16:creationId xmlns:a16="http://schemas.microsoft.com/office/drawing/2014/main" xmlns="" id="{B80B2A38-4EEC-45F0-A792-76B0ECFDAF07}"/>
                </a:ext>
              </a:extLst>
            </p:cNvPr>
            <p:cNvSpPr/>
            <p:nvPr/>
          </p:nvSpPr>
          <p:spPr>
            <a:xfrm>
              <a:off x="1832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39" name="Round Same Side Corner Rectangle 8">
              <a:extLst>
                <a:ext uri="{FF2B5EF4-FFF2-40B4-BE49-F238E27FC236}">
                  <a16:creationId xmlns:a16="http://schemas.microsoft.com/office/drawing/2014/main" xmlns="" id="{9A2AB1DF-1974-4F63-B101-D1BCD76AF336}"/>
                </a:ext>
              </a:extLst>
            </p:cNvPr>
            <p:cNvSpPr/>
            <p:nvPr/>
          </p:nvSpPr>
          <p:spPr>
            <a:xfrm>
              <a:off x="2229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0" name="Round Same Side Corner Rectangle 8">
              <a:extLst>
                <a:ext uri="{FF2B5EF4-FFF2-40B4-BE49-F238E27FC236}">
                  <a16:creationId xmlns:a16="http://schemas.microsoft.com/office/drawing/2014/main" xmlns="" id="{AFACE636-D6C7-49F6-AEFD-3E71B9EAEBB6}"/>
                </a:ext>
              </a:extLst>
            </p:cNvPr>
            <p:cNvSpPr/>
            <p:nvPr/>
          </p:nvSpPr>
          <p:spPr>
            <a:xfrm>
              <a:off x="2627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1" name="Round Same Side Corner Rectangle 8">
              <a:extLst>
                <a:ext uri="{FF2B5EF4-FFF2-40B4-BE49-F238E27FC236}">
                  <a16:creationId xmlns:a16="http://schemas.microsoft.com/office/drawing/2014/main" xmlns="" id="{C5D4A321-A712-4D7B-807B-79A9FE48A73D}"/>
                </a:ext>
              </a:extLst>
            </p:cNvPr>
            <p:cNvSpPr/>
            <p:nvPr/>
          </p:nvSpPr>
          <p:spPr>
            <a:xfrm>
              <a:off x="3024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2" name="Round Same Side Corner Rectangle 8">
              <a:extLst>
                <a:ext uri="{FF2B5EF4-FFF2-40B4-BE49-F238E27FC236}">
                  <a16:creationId xmlns:a16="http://schemas.microsoft.com/office/drawing/2014/main" xmlns="" id="{7DCCE2F3-F468-47C3-8E28-FC150E0DC592}"/>
                </a:ext>
              </a:extLst>
            </p:cNvPr>
            <p:cNvSpPr/>
            <p:nvPr/>
          </p:nvSpPr>
          <p:spPr>
            <a:xfrm>
              <a:off x="34225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3" name="Round Same Side Corner Rectangle 8">
              <a:extLst>
                <a:ext uri="{FF2B5EF4-FFF2-40B4-BE49-F238E27FC236}">
                  <a16:creationId xmlns:a16="http://schemas.microsoft.com/office/drawing/2014/main" xmlns="" id="{21D77405-6C87-42E7-AD1F-422EC40771E0}"/>
                </a:ext>
              </a:extLst>
            </p:cNvPr>
            <p:cNvSpPr/>
            <p:nvPr/>
          </p:nvSpPr>
          <p:spPr>
            <a:xfrm>
              <a:off x="38201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4" name="Round Same Side Corner Rectangle 8">
              <a:extLst>
                <a:ext uri="{FF2B5EF4-FFF2-40B4-BE49-F238E27FC236}">
                  <a16:creationId xmlns:a16="http://schemas.microsoft.com/office/drawing/2014/main" xmlns="" id="{47AEB65B-B809-422A-8656-1764AB9E64B8}"/>
                </a:ext>
              </a:extLst>
            </p:cNvPr>
            <p:cNvSpPr/>
            <p:nvPr/>
          </p:nvSpPr>
          <p:spPr>
            <a:xfrm>
              <a:off x="42177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5" name="Round Same Side Corner Rectangle 8">
              <a:extLst>
                <a:ext uri="{FF2B5EF4-FFF2-40B4-BE49-F238E27FC236}">
                  <a16:creationId xmlns:a16="http://schemas.microsoft.com/office/drawing/2014/main" xmlns="" id="{931093BC-F145-4919-B0C3-99DEE02EA6C3}"/>
                </a:ext>
              </a:extLst>
            </p:cNvPr>
            <p:cNvSpPr/>
            <p:nvPr/>
          </p:nvSpPr>
          <p:spPr>
            <a:xfrm>
              <a:off x="46153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6" name="Round Same Side Corner Rectangle 8">
              <a:extLst>
                <a:ext uri="{FF2B5EF4-FFF2-40B4-BE49-F238E27FC236}">
                  <a16:creationId xmlns:a16="http://schemas.microsoft.com/office/drawing/2014/main" xmlns="" id="{126005E2-36C7-4171-B15B-162EE0DCC32C}"/>
                </a:ext>
              </a:extLst>
            </p:cNvPr>
            <p:cNvSpPr/>
            <p:nvPr/>
          </p:nvSpPr>
          <p:spPr>
            <a:xfrm>
              <a:off x="5012946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  <p:sp>
          <p:nvSpPr>
            <p:cNvPr id="47" name="Round Same Side Corner Rectangle 8">
              <a:extLst>
                <a:ext uri="{FF2B5EF4-FFF2-40B4-BE49-F238E27FC236}">
                  <a16:creationId xmlns:a16="http://schemas.microsoft.com/office/drawing/2014/main" xmlns="" id="{69C3EA0D-DDED-4747-A2B2-376AA6DCE7E8}"/>
                </a:ext>
              </a:extLst>
            </p:cNvPr>
            <p:cNvSpPr/>
            <p:nvPr/>
          </p:nvSpPr>
          <p:spPr>
            <a:xfrm>
              <a:off x="5410543" y="1840455"/>
              <a:ext cx="314030" cy="827075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dirty="0"/>
            </a:p>
          </p:txBody>
        </p:sp>
      </p:grpSp>
      <p:sp>
        <p:nvSpPr>
          <p:cNvPr id="68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1C81158C-C0A1-4782-B145-7B74914C827A}"/>
              </a:ext>
            </a:extLst>
          </p:cNvPr>
          <p:cNvSpPr txBox="1"/>
          <p:nvPr/>
        </p:nvSpPr>
        <p:spPr>
          <a:xfrm>
            <a:off x="4716379" y="1158087"/>
            <a:ext cx="7239609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</a:t>
            </a:r>
            <a:r>
              <a:rPr lang="ru-RU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роживающих в сельской местности и работающих в сельских общеобразовательных школах - 41%, в городских - 59%</a:t>
            </a:r>
            <a:endParaRPr lang="ru-RU" altLang="ko-KR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AB51DD7A-A7C0-4298-81AB-DD84FFE08A89}"/>
              </a:ext>
            </a:extLst>
          </p:cNvPr>
          <p:cNvSpPr txBox="1"/>
          <p:nvPr/>
        </p:nvSpPr>
        <p:spPr>
          <a:xfrm>
            <a:off x="4778541" y="2513676"/>
            <a:ext cx="6555138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Женщины - 78%; м</a:t>
            </a:r>
            <a:r>
              <a:rPr lang="ru-RU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ужчины - 22% </a:t>
            </a:r>
            <a:endParaRPr lang="ru-RU" altLang="ko-KR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B1CC5B70-2EBA-4EB6-845A-2B2E1164F50B}"/>
              </a:ext>
            </a:extLst>
          </p:cNvPr>
          <p:cNvSpPr txBox="1"/>
          <p:nvPr/>
        </p:nvSpPr>
        <p:spPr>
          <a:xfrm>
            <a:off x="4838007" y="3441395"/>
            <a:ext cx="7239609" cy="83099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</a:t>
            </a:r>
            <a:r>
              <a:rPr lang="ru-RU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педагогическим стажем до 5 лет - 11%, с педагогическим стажем от 5 до 15 лет - 63%, с педагогическим стажем свыше 15 лет – 26%</a:t>
            </a:r>
            <a:endParaRPr lang="ru-RU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4FE401E3-6623-40A1-BE8A-A9F8FB4F9CAB}"/>
              </a:ext>
            </a:extLst>
          </p:cNvPr>
          <p:cNvSpPr txBox="1"/>
          <p:nvPr/>
        </p:nvSpPr>
        <p:spPr>
          <a:xfrm>
            <a:off x="4901167" y="4774439"/>
            <a:ext cx="6870032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</a:t>
            </a:r>
            <a:r>
              <a:rPr lang="ru-RU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чителя-предметники, осуществляющие классное руководство – 32%, социальные педагоги – 29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%, учителя-предметники без осуществления классного руководства – 4%, педагоги-психологи </a:t>
            </a:r>
            <a:r>
              <a:rPr lang="ru-RU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- 35%</a:t>
            </a:r>
            <a:endParaRPr lang="ru-RU" altLang="ko-KR" sz="1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D02BFCE6-4FA6-446F-BA0C-536F311F672F}"/>
              </a:ext>
            </a:extLst>
          </p:cNvPr>
          <p:cNvSpPr txBox="1"/>
          <p:nvPr/>
        </p:nvSpPr>
        <p:spPr>
          <a:xfrm>
            <a:off x="2909720" y="325718"/>
            <a:ext cx="8975109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ko-KR" sz="2000" b="1" i="1" dirty="0">
                <a:latin typeface="+mn-lt"/>
              </a:rPr>
              <a:t>Характеристики выборки (</a:t>
            </a:r>
            <a:r>
              <a:rPr lang="en-US" altLang="ko-KR" sz="2000" b="1" i="1" dirty="0">
                <a:latin typeface="+mn-lt"/>
              </a:rPr>
              <a:t>N</a:t>
            </a:r>
            <a:r>
              <a:rPr lang="ru-RU" altLang="ko-KR" sz="2000" b="1" i="1" dirty="0">
                <a:latin typeface="+mn-lt"/>
              </a:rPr>
              <a:t>=200)</a:t>
            </a:r>
            <a:endParaRPr lang="ru-RU" altLang="ko-KR" sz="2000" i="1" dirty="0">
              <a:latin typeface="+mn-lt"/>
            </a:endParaRPr>
          </a:p>
        </p:txBody>
      </p:sp>
      <p:pic>
        <p:nvPicPr>
          <p:cNvPr id="54" name="03.png" descr="03.png">
            <a:extLst>
              <a:ext uri="{FF2B5EF4-FFF2-40B4-BE49-F238E27FC236}">
                <a16:creationId xmlns:a16="http://schemas.microsoft.com/office/drawing/2014/main" xmlns="" id="{0D657410-B151-4F56-9F3D-BC1E46A576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1773865" y="2300860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66" name="03.png" descr="03.png">
            <a:extLst>
              <a:ext uri="{FF2B5EF4-FFF2-40B4-BE49-F238E27FC236}">
                <a16:creationId xmlns:a16="http://schemas.microsoft.com/office/drawing/2014/main" xmlns="" id="{220A1717-1EAA-4D41-85F2-D4CDB555D25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2186267" y="2297507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67" name="03.png" descr="03.png">
            <a:extLst>
              <a:ext uri="{FF2B5EF4-FFF2-40B4-BE49-F238E27FC236}">
                <a16:creationId xmlns:a16="http://schemas.microsoft.com/office/drawing/2014/main" xmlns="" id="{9B5F286F-6A20-4486-A8A3-96804440C5C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2580276" y="2297507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73" name="03.png" descr="03.png">
            <a:extLst>
              <a:ext uri="{FF2B5EF4-FFF2-40B4-BE49-F238E27FC236}">
                <a16:creationId xmlns:a16="http://schemas.microsoft.com/office/drawing/2014/main" xmlns="" id="{A7C866B3-A416-4C5F-BD3A-2C51D01C9E3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2989690" y="2297507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74" name="03.png" descr="03.png">
            <a:extLst>
              <a:ext uri="{FF2B5EF4-FFF2-40B4-BE49-F238E27FC236}">
                <a16:creationId xmlns:a16="http://schemas.microsoft.com/office/drawing/2014/main" xmlns="" id="{876D7D04-CEF1-4B1C-80A2-F1CC11F9546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3399104" y="2291065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75" name="03.png" descr="03.png">
            <a:extLst>
              <a:ext uri="{FF2B5EF4-FFF2-40B4-BE49-F238E27FC236}">
                <a16:creationId xmlns:a16="http://schemas.microsoft.com/office/drawing/2014/main" xmlns="" id="{B0FB16EE-F1A7-4A38-BE98-4E9436C39F0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958258" y="2300860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76" name="03.png" descr="03.png">
            <a:extLst>
              <a:ext uri="{FF2B5EF4-FFF2-40B4-BE49-F238E27FC236}">
                <a16:creationId xmlns:a16="http://schemas.microsoft.com/office/drawing/2014/main" xmlns="" id="{346A081C-26BE-462D-BFB4-F48E084ABAF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1360439" y="2297507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pic>
        <p:nvPicPr>
          <p:cNvPr id="77" name="03.png" descr="03.png">
            <a:extLst>
              <a:ext uri="{FF2B5EF4-FFF2-40B4-BE49-F238E27FC236}">
                <a16:creationId xmlns:a16="http://schemas.microsoft.com/office/drawing/2014/main" xmlns="" id="{3D8BFAB8-2EA4-4D7F-AC5E-8A32A56677D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5000"/>
          </a:blip>
          <a:stretch>
            <a:fillRect/>
          </a:stretch>
        </p:blipFill>
        <p:spPr>
          <a:xfrm>
            <a:off x="553442" y="2322837"/>
            <a:ext cx="393774" cy="859910"/>
          </a:xfrm>
          <a:prstGeom prst="rect">
            <a:avLst/>
          </a:prstGeom>
          <a:ln w="12700">
            <a:noFill/>
            <a:miter lim="400000"/>
          </a:ln>
        </p:spPr>
      </p:pic>
      <p:sp>
        <p:nvSpPr>
          <p:cNvPr id="78" name="Synergistically utilize technically sound portals with frictionless chains. Dramatically customize…">
            <a:extLst>
              <a:ext uri="{FF2B5EF4-FFF2-40B4-BE49-F238E27FC236}">
                <a16:creationId xmlns:a16="http://schemas.microsoft.com/office/drawing/2014/main" xmlns="" id="{7CDFB9AA-00D5-48BA-9C49-6CF6B44DE8B2}"/>
              </a:ext>
            </a:extLst>
          </p:cNvPr>
          <p:cNvSpPr txBox="1"/>
          <p:nvPr/>
        </p:nvSpPr>
        <p:spPr>
          <a:xfrm>
            <a:off x="1117600" y="6172855"/>
            <a:ext cx="10216079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Возраст большинства респондентов -  22-50 лет (</a:t>
            </a:r>
            <a:r>
              <a:rPr lang="ru-RU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94 %)</a:t>
            </a:r>
            <a:r>
              <a:rPr lang="ru-RU" sz="2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altLang="ko-KR" sz="2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618</TotalTime>
  <Words>872</Words>
  <Application>Microsoft Office PowerPoint</Application>
  <PresentationFormat>Произвольный</PresentationFormat>
  <Paragraphs>165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ЗАТРУДНЕНИЯ И ОШИБКИ ПЕДАГОГОВ  В ПРОФИЛАКТИКЕ  ДЕСТРУКТИВНОГО ПОВЕДЕНИЯ 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Распределение педагогов - респондентов по Федеральным округам (N= 200)</vt:lpstr>
      <vt:lpstr>Презентация PowerPoint</vt:lpstr>
      <vt:lpstr>Презентация PowerPoint</vt:lpstr>
      <vt:lpstr>Презентация PowerPoint</vt:lpstr>
      <vt:lpstr>Специфические затруднения также целесообразно разделить на категории, соотносящиеся с основными сферами их возникновения. Таким образом, можно выделить затруднения: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Симанович Василий Витальевич</cp:lastModifiedBy>
  <cp:revision>56</cp:revision>
  <dcterms:created xsi:type="dcterms:W3CDTF">2020-10-04T10:45:34Z</dcterms:created>
  <dcterms:modified xsi:type="dcterms:W3CDTF">2023-07-05T07:55:36Z</dcterms:modified>
</cp:coreProperties>
</file>